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263" r:id="rId3"/>
    <p:sldId id="259" r:id="rId4"/>
    <p:sldId id="27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2" r:id="rId25"/>
    <p:sldId id="303" r:id="rId26"/>
    <p:sldId id="301" r:id="rId27"/>
    <p:sldId id="304" r:id="rId28"/>
    <p:sldId id="305" r:id="rId29"/>
    <p:sldId id="306" r:id="rId30"/>
    <p:sldId id="307" r:id="rId31"/>
    <p:sldId id="315" r:id="rId32"/>
    <p:sldId id="308" r:id="rId33"/>
    <p:sldId id="309" r:id="rId34"/>
    <p:sldId id="310" r:id="rId35"/>
    <p:sldId id="311" r:id="rId36"/>
    <p:sldId id="312" r:id="rId37"/>
    <p:sldId id="316" r:id="rId38"/>
    <p:sldId id="317" r:id="rId39"/>
    <p:sldId id="318" r:id="rId40"/>
    <p:sldId id="319" r:id="rId41"/>
    <p:sldId id="320" r:id="rId42"/>
    <p:sldId id="280" r:id="rId43"/>
    <p:sldId id="321" r:id="rId44"/>
    <p:sldId id="322" r:id="rId45"/>
    <p:sldId id="278" r:id="rId46"/>
    <p:sldId id="279" r:id="rId47"/>
    <p:sldId id="323" r:id="rId48"/>
    <p:sldId id="324" r:id="rId49"/>
    <p:sldId id="325" r:id="rId50"/>
    <p:sldId id="281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262" r:id="rId99"/>
    <p:sldId id="264" r:id="rId100"/>
    <p:sldId id="265" r:id="rId101"/>
    <p:sldId id="266" r:id="rId102"/>
    <p:sldId id="270" r:id="rId103"/>
    <p:sldId id="267" r:id="rId104"/>
    <p:sldId id="268" r:id="rId105"/>
    <p:sldId id="269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11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2:59:57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22410 8348 0,'-13'13'218,"0"-13"-171,13 13-31,-13-13 15,-1 0 0,1 13-15,13 1 15,-13-14-31,-14 13 32,14-13-32,13 13 15,-13-13 16,13 13-15,0 0-16,0 14 31,0-14-31,26 14 16,1-1 0,-1-13-1,1-13 1,12 13 15,14 27-15,-39-27-1,-1 1 1,0-14 0,0 0 15,0 0 0,-13 238 188,-26-212-204,-14-13 1,14-13 0,-1 0 15,14 0 0,0 0-31,0 0 31,0 0 1,-1 0 15,1 0-32</inkml:trace>
  <inkml:trace contextRef="#ctx0" brushRef="#br0" timeOffset="1262.83">22820 8692 0,'0'13'109,"0"13"-93,0 1 0,0-1-16,0 1 15,0 12-15,0 41 16,0 39 31,0-80-32,14-39-15,-14 67 63,0-54-63</inkml:trace>
  <inkml:trace contextRef="#ctx0" brushRef="#br0" timeOffset="3526.97">22741 10610 0,'-13'0'94,"-14"0"-78,14 0-16,-13 0 15,-80 53 48,106-40-48,0 0 1,0 0-16,0 1 16,0-1 30,13-13 1,0 0-31,0 0-16,-13 13 0,27-13 31,-14 13-15,0 1-1,27-1 17,-27-13-17,-13 13 17,27 13-1,-14-12-31,-13-1 15,0 0 1,26-13-16,-26 27 16,0 26 15,0-40-15,-13 26 46,0-39-62,-14 0 16,-25 14 31,38-14-32,1 0 1,-13 0 31,12 0-47,1 0 47</inkml:trace>
  <inkml:trace contextRef="#ctx0" brushRef="#br0" timeOffset="4723.01">22992 11046 0,'0'-13'31,"0"-13"-15,0 12-1,14 1-15,-1 0 16,53-13 15,-26 12 0,-14 14-31,27 0 47,-27 40-31,14 26-1,-40-26 1,0-14 0,13 14-1,-26 39 1,-93 27 31,53-93-32,40-13 1,40 0 172,12 0-188,67 0 31,-66 0-31,-14 0 15,80-13 48,-93 13-63,1 0 0,-1 0 16,13-13 15,-13 13-16,14-13 17,-14 13-1,-13-27 16</inkml:trace>
  <inkml:trace contextRef="#ctx0" brushRef="#br0" timeOffset="6015.57">22714 9393 0,'0'26'31,"0"14"-15,0 79 15,0-66-15,0 0 0,0-27-1,0 40 1,-13 120 31,13-160-47,0 0 15,0-12 1,-13-1-16,13 66 47,0-65-47,0-1 0,0 26 15,0-25 1,-13-14 78</inkml:trace>
  <inkml:trace contextRef="#ctx0" brushRef="#br0" timeOffset="7142.5">22728 9260 0,'-14'14'47,"1"12"-47,-13 14 16,-1-27-1,-26 66 16,40-79-15,13 14 15,27-41 47,12 1-62,-25-1 0,25-39-1,14-26 32,-40 92 31,14 13-62,-14 0-16,14 40 16,25 53 30,-38-80-46,-1 14 47,-13-27 63</inkml:trace>
  <inkml:trace contextRef="#ctx0" brushRef="#br0" timeOffset="8518.12">22529 10186 0,'0'0'15,"13"0"-15,1 0 16,-1-13 31,0 13-32,0-13-15,27 26 32,79 80 15,-119-80-32,27 14 1,-27-14 31,13-13 15,0-13 63,14-40-125,-14 13 0,13 13 16,1-92 15,-27 106-15,-14 13 109,1 13-125</inkml:trace>
  <inkml:trace contextRef="#ctx0" brushRef="#br0" timeOffset="10900.67">22238 9525 0,'0'40'63,"0"13"-48,13-14 1,-13 1-16,0-27 16,0 14-16,0-14 15,0 13 17,0-52 46,0-1-16,0 1-46,0 13-16,0-40 15,0 40 1,0-1 0,0-12-1,27 13 48,-14 13-63,14 0 62,-14 0-46,40 26 46,-40-13-62,0-13 16,0 27 0,1 13 15,-14-27-15,0 0-16,0 0 15,-53 40 48,40-40-63,-1-13 31,1 0 16,26 0 234,1 0-265,-1 0 31,26 53 15,-39-40-46,0 1-1,0-1-15,0 0 32,0 0-17,0 1 1,0 12 15,0-13 32,-13-13-48,0 0 16,0 0-15,0 0 0,-1 0-1,1-13-15,0 13 16,0-13 0,-14 0 15,14 13-16,0-14 1,-1 1 15,1 13-15,13-13 0,0 0 15,0-1-31,-13-38 31,13 38-15,0 1 15,0 0-15,0 0-1,0-1 1</inkml:trace>
  <inkml:trace contextRef="#ctx0" brushRef="#br0" timeOffset="15184.64">23270 8599 0,'27'-13'485,"-1"13"-470,0-27-15,1 27 16,-14 0 0,40 0-1,0-13 1,-13 0 15,-27 13-31,13 0 16,14-27-1,66 14 17,-80 13-17,40-13 16,-26 0 1,0 13-17,-14 0 1,27 0 0,-13 0-1,-14 0 1,14 0 15,66 0 16,-93 0-47,27 0 16,79 26 15,-40-13 0,-26-13-31,-40 0 16,54 27 31,-1-14-1,-53-13-46,0 0 32</inkml:trace>
  <inkml:trace contextRef="#ctx0" brushRef="#br0" timeOffset="16391.75">24553 8387 0,'27'0'47,"-27"14"31,13-1 16,0 0-78,0 0-1,14 0 32,-1 1-31,-26-1 15,14-13 32,-1 26-32,0-26 0,-26 14 63,0-1-32,-1 0-46,1-13 109</inkml:trace>
  <inkml:trace contextRef="#ctx0" brushRef="#br0" timeOffset="17145.27">24686 8533 0,'-14'13'31,"-25"27"-31,12 13 16,-12-14-1,12 1 1,-26 0 15,40-40 1,0 0-32,13 13 15,-13 0 32,13 0-31</inkml:trace>
  <inkml:trace contextRef="#ctx0" brushRef="#br0" timeOffset="19347.59">25638 8295 0,'0'-14'78,"-13"14"-15,13 14-1,40 12-46,-14 1 0,-13-1-1,14 1 1,12-14 31,-25-13-32,12 13 17,1 0-17,-27 0-15,13-13 16,0 0-16,-26 0 141,-14 0-141,14 0 15,0-13 1,-14-26 15,14 39-15,0-14-1,0 1 1,-14 0 31,27 0-47,-13 13 15,0 0 17,0-14-17,-27 1 1,27 13 15,-40 27 16,53-14-31,-13 0-1,13 0-15,-14 14 16,14 52 15,0-52-15,0-14-1,0 26 1,14 14 31,12-39-31,0-1-1,-12 0 32,25 0-16,-25-13-15,12 14 15,14-14 79,-40 13-110,13 13 31,-13-13-16,0 14 17,13-14-1,-13 0 0,0 1 0,-53-1 16,27-13-31,-1 0-16,-52 0 62,66 0-62,-53-27 47,13 27-31,26 0 15,27-13-15,-26 13-1,13 0 1</inkml:trace>
  <inkml:trace contextRef="#ctx0" brushRef="#br0" timeOffset="20218.62">25903 8731 0,'0'-13'16,"13"13"-16,-13 13 15,0 27 1,0 0 0,13 211 46,-13-238-46,0 14-16,0-1 15,0 1 1,27-14 31,-41-13 47</inkml:trace>
  <inkml:trace contextRef="#ctx0" brushRef="#br0" timeOffset="21435.96">26022 7898 0,'13'13'93,"-13"0"-93,13 80 47,-13-40-31,0-40-16,-13 13 15,0 27 64,13-26-17,-13-1-46,13 14-1</inkml:trace>
  <inkml:trace contextRef="#ctx0" brushRef="#br0" timeOffset="25046.47">25718 10557 0,'-14'0'15,"1"0"1,-13 0 0,12-13-1,1 13 17,-13 0-32,12 0 15,-91 0 32,91 13-47,1-13 16,13 13-1,-13 14 1,26-1 15,14-13 0,-1 0-15,14 1 15,79-1 1,-53-13-1,-53 13-31,0 0 31,1-13 0,-14 14-15,0 12 15,0-13-31,0 1 16,0-1-1,-14 13 1,14 1 0,-52 12 15,12-25 0,27-14-15,-1 0-1,-12 0 1,13 0 0,-14 0 31,14-14-32,0 14 16,0 0 1</inkml:trace>
  <inkml:trace contextRef="#ctx0" brushRef="#br0" timeOffset="26451.67">25982 10782 0,'13'0'16,"1"13"62,-14 13-62,13-12-1,-13-1 1,0 0-16,-13 0 16,13 14-16,-53 39 47,13-40-1,40-12-14,-13-14 46,26 13 47,0-13-110,14 0 1,-1 0 0,1 0-16,-14 13 15,13-13 1,80 0 46,-66 0-46,-27 0 15</inkml:trace>
  <inkml:trace contextRef="#ctx0" brushRef="#br0" timeOffset="27479.97">26128 10266 0,'0'26'78,"0"-12"-78,-14-1 16,-12 40 15,-1-14 16,14-25-31,0-1 15,-27 13 0,27-12-15,0-14-1,13 13 235,13-13-203</inkml:trace>
  <inkml:trace contextRef="#ctx0" brushRef="#br0" timeOffset="32102.18">23588 10888 0,'13'0'46,"0"0"-30,0-14 0,1 14-1,118 0 17,0 0-1,-13 14 0,-92-14-31,39-14 16,-27 14-1,-12-13 1,-14 13 0,53 0-16,-26 0 31,0 0-31,26 0 47,-40 0-32,14 0 1,13 0 15,-40 0-31,40 0 31,-27 0-15,27 0 0,-39 0-1,-1 0 1,0 0 0,53 0 30,-53 0-30,1 13 0,39-13-1,-40 0 1,0 14 31,14-14-47,25 0 31,-38 0-31,-1 13 16,0-13-1,27 0 1,-14 0 0,14 0 30</inkml:trace>
  <inkml:trace contextRef="#ctx0" brushRef="#br0" timeOffset="33201.75">24963 10636 0,'27'13'15,"-54"-26"-15,80 40 16,-39-14-16,25 13 15,-26-12 1,14 12-16,52 53 31,-26-39-15,-40-27 0,27 14-1,-13-14 1,12 14 15,-25-14-15,-1-13 46,-26 0 63,-1 13-125,-25 13 16,-1-12-1,13 12-15,-25 1 0,12-14 16,-13 26 0,40-39-1,-1 14 17</inkml:trace>
  <inkml:trace contextRef="#ctx0" brushRef="#br0" timeOffset="37960.99">25294 9075 0,'13'0'47,"1"-13"-31,-1 0 15,0-14-15,0 27-1,14-26 1,79-67 31,-80 67-32,-13 13 1,1 13-16,-1-14 16,0 14 62,0 27-47,0 12 0,-13-12-15,0-14-1,0 67 17,0-67-17,0 0-15,0 0 16,0 0-16,0 14 62,14-27-46</inkml:trace>
  <inkml:trace contextRef="#ctx0" brushRef="#br0" timeOffset="38906.41">25546 8969 0,'0'0'16,"0"53"0,0-13-16,0 0 0,0-27 15,0 27-15,0 26 32,0-27-32,0 1 15,0 13-15,-14 53 16,14 172 15,0-225-15,0 39-1,0 54 1,0-67 0,0 14-1,-13-14 1,0-13-1,0-39 1,-27 65 15,27-52 1,13 39-17,0-26 16,0-66 141</inkml:trace>
  <inkml:trace contextRef="#ctx0" brushRef="#br0" timeOffset="39853.61">25387 10107 0,'13'0'16,"0"27"-1,0-27-15,1 13 0,25 26 32,41 107 15,-54-106-47,-13-14 15,40 54 16,-53-67-15,0 0 15,14-13 32,-1-13-63,-13-14 15,92-65 1,-39 39 0,-26-13 15,-1 39-15,-13 1-1,-13 12 1,0 1 31,14 0-32,-14 0 1,13 13 0,-13-13 62</inkml:trace>
  <inkml:trace contextRef="#ctx0" brushRef="#br0" timeOffset="40764.78">25810 9499 0,'0'13'15,"13"0"-15,-13 27 16,14-14 0,-14 1-16,26 78 46,-26-91-46,13 12 16,-13-13 0,0 1-1,0-28 95,0 1-110</inkml:trace>
  <inkml:trace contextRef="#ctx0" brushRef="#br0" timeOffset="42626.44">25837 9446 0,'13'0'109,"13"0"-109,-13 0 31,1 26-31,-1-13 16,0 1 0,-13-1-1,13 0 1,1 0-1,-14 0 17,13 1-17,-13-1 17,0 0-1,0 0-16,0 1 1,-40-14 31,27 0-31,0 0 15,-1 0-31,28 0 265,-1 0-249,0 0 0,0 13-16,1-13 15,-1 0 17,13 0-17,-26 13 1,14 0-1,-1-13 17,0 0-17,0 14-15,0-1 32,-13 0-17,14-13 1,-14 13 31,0 0-47,0 1 15,0-1 1,0 13 0,-14-12 15,14-1-16,-13-13 1,0 0 15,-13 0 1,12 0-32,1 0 15,0 0-15,13-13 16,-13 13-1,13-14 1,-14 14 0,1 0-1,0 0 17,0-13-17,-1 0 1,1 13-1</inkml:trace>
  <inkml:trace contextRef="#ctx0" brushRef="#br0" timeOffset="90253.38">24276 10689 0,'13'-13'250,"-13"0"-234,13 13-16,13 0 15,-12 0 1,-1 0 0,0 0 31,0 13-32,1-13 1,-14 13 78,13-13-94,0 53 31,-13-40-31,0 1 15,0-1 1,0 13-16,0-13 16,0 54 15,-13-1-15,-40-27 30,40-39-30,-14 27 0,1-14 15,13 0-31,-27 1 47,27-14-32,13 13 17,13-13 77,13 0-93,-12 0-16,12 0 15,0 13 1,1-13-16,-14 0 16,67 13-1,-54-13 1,-13 0-16,40 0 31,-40 0-31,1 0 31</inkml:trace>
  <inkml:trace contextRef="#ctx0" brushRef="#br0" timeOffset="91900.05">23958 8176 0,'0'26'110,"0"27"-95,13-27 1,-13 14 0,0-13-16,0 26 15,13-40 1,-13 53 15,0-40 16,0-12-47,0-1 16,0 26-1,0-25-15,0 65 47,0-66-31,0 27 77,0-27-77,0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6:4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16179 4207 0,'13'0'78,"1"0"-78,12 0 16,27 0-1,106-13 1,0-1 15,-106 14-31,39 0 16,-12 0-16,171 0 31,-172 0-15,-13 0-16,27 0 15,0 0 1,-27 0 0,-13 0-1,-40 0 1,53 0 15,-53 0-15,14 0-1,-14-13 17,27 13-1,-14 0-31,-13 0 16,1 0-1,25 0 16,-12 0 1,-14 0-17,0 0 48,0 0-48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3:03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5689 0,'14'79'32,"-14"-39"-32,0-1 15,0 14 1,13 119 15,-13-145-15,0 26-1,0-27-15,0 67 47,0-80-31,0 40-1,0-27 1,0-13 15</inkml:trace>
  <inkml:trace contextRef="#ctx0" brushRef="#br0" timeOffset="1095.58">10517 6218 0,'13'0'94,"1"13"-79,-1 0 1,0 0-16,0 1 15,14 12 1,-14-26-16,-13 13 16,40 40-1,-1 0 32,-12-40-31,-14 1-1,0-14 142,-13-14-142,0-25-15,14 25 16,12-25 0,0-1-1,-26 14 1,0 12 15</inkml:trace>
  <inkml:trace contextRef="#ctx0" brushRef="#br0" timeOffset="2507.67">10861 6112 0,'0'0'0,"0"13"31,0 0 16,0 1 0,0-1 125,0 0-157,0 0 1,0 0-16,-13 1 31,13-1 1,-13-13-32,13 13 15,0 0 16,-14-13 1,14 14-17,-13-1 1,0 27 15,0-40-15,13 13-16,-13-13 15,13 13 17</inkml:trace>
  <inkml:trace contextRef="#ctx0" brushRef="#br0" timeOffset="12158.48">10821 6945 0,'-39'14'156,"-14"12"-140,0 0-16,0 14 0,0-27 16,0 27-1,-106 39 32,133-65-47,-27 12 16,-198 133 31,224-146-32,-65 40 1,65-53-1,14 13 1,-14 27 0,1-40-16,-14 13 15,-105 80 17,92-54-17,-53 14 1,27 27-1,-67 26 17,27-53-17,-13 26 1,-146 66 15,212-105-15,26 0-1,14-27 1,-14 27 15,27-14-15,-27 14-16,27-14 16,-53 54 30,53-67-46,13 13 0,-27 1 16,27-1 15,-13-13-15,0 14 31,13-14-32,0 0 1,-14 1 0,1-1-1,13 0 1,-13 27 31,13-27-47,0 0 15,0 0 17,-13 14-1,-1-14-15</inkml:trace>
  <inkml:trace contextRef="#ctx0" brushRef="#br0" timeOffset="18756.3">8427 8890 0,'0'26'234,"26"-12"-218,-12-1-16,-1 27 0,0-1 15,-13-25 1,40 65 31,-27-66-32,0 0-15,-13 1 16,40 39 0,26 79 15,-39-93-31,-14 1 15,40 132 17,-40-145-17,0-1 1,27 14-16,-14 26 16,-12-40-16,52 120 31,53 39 0,-53-79-15,-13 13 15,-27-93-31,-26 14 16,27 40-1,-14-41 1,27 146 15,-40-158-15,0-14-1,0 14-15,13 39 16,-13-13 0,26 39 15,-26-12-16,0 65 17,0-105-17,0-27 1,0 0 0,0 0-1,0 27 1,0-13 15,0-14-15,0 0 1015,-13 14-1015,-13-1-16,-1 0 15,1 14 1,-40 79-1,-40-26 1,26-1 0,67-78-1,-13 25 1,-54 54 15,67-53-15,-13-1-1,12-39-15,-12 53 32,13-40-17,-1-13 1,14 14-16,-26 12 31,13-13-15,13 1-1,0-1 95,0 13-95,0 1-15,0 12 16,0-12 0,0-1-16,13 27 15,13 13 1,54 27 31,-67-80-47,0 0 15,1 14-15,-1-14 0,-13 0 16,26 14 0,-26-1-1,0-12 1,0-1-16,27 66 47,-14-66-47,-13 14 15,0-14 1,0 0-16,0 1 16,0-1 77,0 0-93,-13 0 16,-14 0-16,14 1 16,-13 12-16,-1-13 15,1 1 1,-27 52 0,-119 66 15,145-106-16,-105 67 1,106-66 0,-27 25-1,0-12 1,-40 40 15,80-80-15,13 13-1,-13-13 1,13 26 156,39 1-156,14 26-16,-40-27 15,27 14-15,-13-27 16,-1 13-1,14-12 1,-14 25 0,1-12-1,12 92 17,-39-106-17,0 0-15,0 14 16,14-1-1,-14 14 17,13 0-32,-13-27 15,-40 93 17,-39-14-1,26-26-16,-13 1 1,-67 25 15,94-65-31,-14 12 16,-159 186 15,159-172-15,27 0-1,-67 66-15,1 13 16,-67 120 15,93-173-15,39-52 0,14 12-1,13-25 16,0-1-15,-13 40 15,13-40-15,0 0 0,0 0-1,0 1 1,0 12 15,0 0-31,-14-12 16,14 12-16,0-13 15,-26 80 32,26-80-31,-13 14-1,0-1-15,13 1 32,0-14-17,-14 27-15,1-1 16,0 27 31,0-66-16</inkml:trace>
  <inkml:trace contextRef="#ctx0" brushRef="#br0" timeOffset="19897">6945 16021 0,'0'13'94,"0"26"-78,14-12-16,-14 13 15,13-1-15,13 41 31,-26-41-15,13-39 187,1 0-203,12-26 16,14 13-1,-14-14-15,1 14 16,-1 0-16,1-1 16,26-25-1,-14-1 1,1 14 0,-14 12 15,-12 1-31,105-53 47,-106 53-32,13 13 1,1-13 15,13-14-15,-27 27 46</inkml:trace>
  <inkml:trace contextRef="#ctx0" brushRef="#br0" timeOffset="25543.64">7580 16087 0,'0'13'94,"-13"-13"-79,13 13 1,-13-13 0,13 13-16,-13 1 15,13-1 1,-14 0 0,14 0-1,0 0 1,-13-13-1,13 14 1,0-1 15,0 0 1,-13 27-17,13-14 16,13-26-31,27 14 47,-27-14-47,14 13 16,-14-13 0,0 0-1,0 0-15,0 0 31,40 26 16,-53-13-47,0 1 47,0-1-47,0 0 16,-66 27 15,53-27-15,-27 14-1,14-27 32,39 0 16,0 13-63,1-13 15,12 13-15,0-13 32,1 13-32,-14-13 0,0 13 15,14-13-15,39 27 47,-53-27-31,-13 13-16,13-13 15,1 0-15,-1 0 32,0 0 30,-13-13-46,0-14-1,0 14-15,13 0 16,-13 0-16,14 0 16,-14 26 77,13-13-77,-13 13-16</inkml:trace>
  <inkml:trace contextRef="#ctx0" brushRef="#br0" timeOffset="28998.62">7871 16113 0,'14'0'47,"25"-13"-47,-12 0 16,-14 13-16,13 0 15,54 0 17,-67 0-1,0 0-31,0 0 31,27 0 16,-40 13 109,0 13-140,0-12 0,0-1-1,13-13 1</inkml:trace>
  <inkml:trace contextRef="#ctx0" brushRef="#br0" timeOffset="30542.95">8374 16007 0,'-13'0'93,"0"14"-77,-1-1-16,1-13 16,0 13-1,13 0 1,-13 0 0,13 1-1,0 12 1,0-13 15,13-13-31,0 27 47,-13-14-47,27-13 16,-14 26 15,0-26-16,14 0 32,-1-13-31,-13 0-16,0-13 16,1 26-16,-14-14 15,0-25 16,0-1-15,0 27 0,0 0-16,0-1 31,-14 14 0,1 0-15,13-13 15,-13 13 0,13 13 110,0 14-125,0-1-16,13-13 15,-13 1-15,13 12 16,-13 14-1,27-27 32,-14-13-47,-13 13 32,13-13 30,1 0-46,-1 0 15,0 0 16,-13 13-32,0 14-15,26-14 16</inkml:trace>
  <inkml:trace contextRef="#ctx0" brushRef="#br0" timeOffset="31016.52">8678 16206 0,'0'0'0,"0"13"31,0 0-15,14 14-16,-1 12 31,-13-25-31,0-1 16,13-13 0</inkml:trace>
  <inkml:trace contextRef="#ctx0" brushRef="#br0" timeOffset="31579.98">8943 16206 0,'0'0'16,"0"13"-16,0 0 16,0 27-1,0-14 1,0 40 0,-27-13 15,14-39-16,0-1 17,0-13 15,13-27-16</inkml:trace>
  <inkml:trace contextRef="#ctx0" brushRef="#br0" timeOffset="32830.44">9221 15888 0,'-13'0'47,"-1"27"-32,1-27 1,0 13-16,13 13 15,-13-26 1,13 14 0,0-1-1,0 13 1,-14 1 0,14-14-16,0 13 15,0-12 32,14-14 16,-1 0-63,13-14 15,-12 14 1,-1-13-16,0 13 15,0-13 1,-13 0-16,13 0 31,1-27-15,-14 27 0,0-1-1,0-12-15,0-1 16,0 14 15,0 26 63,0 1-32,0-1-62,0 0 16,0 0-16,13 14 16,0-27-1,0 0 16,1 0 1</inkml:trace>
  <inkml:trace contextRef="#ctx0" brushRef="#br0" timeOffset="33792.06">9419 15968 0,'0'0'0,"0"-14"0,0 28 140,0 25-124,0-12-16,0 39 31,0-26-31,0-1 16,-13 1-1,0-27 1,-1 0-16,14 1 16,14-14 140,12 0-141,14 0-15,-14-27 16,1 27-16,-14-13 16,0 13-1,0 0-15,1 0 47,-28-13 47</inkml:trace>
  <inkml:trace contextRef="#ctx0" brushRef="#br0" timeOffset="34947.3">9684 15743 0,'13'0'16,"0"0"-1,0 0 17,14 26-17,-27-13 1,13 14 0,-13-1-16,0-12 15,0-1 1,-13 26-1,13-12 1,-13 39 31,13-53-47,13-13 62,0 0-46,40-13 15,-27-13-31,-12 26 32,-1-14-32,0 14 93,-13 14-93,0-1 16,0 13-16,0 14 16,0 13-1,0-40 1,0 14-16,0-1 15,-13 53 1,0-65 15,-27 39 16,14-40-31,12-13-1,-12 0-15,13 0 32,-14-13-17,1 13-15,13-14 16,-54-39 15</inkml:trace>
  <inkml:trace contextRef="#ctx0" brushRef="#br0" timeOffset="35597.89">9247 15928 0,'13'0'63,"1"0"-48,-1 0-15,0 13 16,27 0 15,-27-13-31,0 0 47,0 27-31</inkml:trace>
  <inkml:trace contextRef="#ctx0" brushRef="#br0" timeOffset="42504.2">14261 15465 0,'-26'0'15,"12"0"-15,1 26 16,-13-12-16,26-1 15,-27 0-15,14 0 16,0-13 0,0 14 46,-27 38-46,13-38-1,1 25 1,-1 1 0,14-14-1,13-12 1,66 25 15,-52-25-15,25-1-1,1 0 1,0 0 15,-1 53 16,-39-52-47,0-1 16,0 27-1,0 52 32,-13-92-31,-13 13-16,12-13 16,1 0-1,0 14 32,13-1-16,13-13-31,27 40 32,-27-27-17,27 0 1,-27 0-16,40 0 47,-40-13-32,-13-13 1,13 13 0</inkml:trace>
  <inkml:trace contextRef="#ctx0" brushRef="#br0" timeOffset="43597.43">15147 15412 0,'14'-13'16,"-1"13"-16,0 0 16,-13-13-1,13 13 16,-13 26 32,0 14-63,14-14 16,-14 14-1,0-14-15,0 27 31,0-40-15,-14 1-16,1-1 16,13 0-16,-13 14 15,0-1 17,13 0-32,79 14 46,-39-27-30,-1-13 0,-12 0-1,-14 0 17,-13 27 30,0-1-46,0 14-1,0 0-15,0 26 16,-53 53 46,40-119-62,0 0 16,-14 0-16,-52 0 31,52 0-15,-12 0-16,-27-13 16,-14-1 15</inkml:trace>
  <inkml:trace contextRef="#ctx0" brushRef="#br0" timeOffset="44347.51">14618 16060 0,'13'0'16,"1"0"-16,-1 0 16,93 0 31,-40 0-47,53 0 31,-79 0-16,-14 0-15,27 0 16,-27 0 0,-26-13-1,14 13 1,-1-13 15,-26 13 110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5:2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3426 11602 0,'14'0'62,"52"53"-62,-27 26 16,67 54 15,-13-1-15,-80-119 0,40 93-1,-53-80-15,26 41 47,-26-54 31,0 0-47</inkml:trace>
  <inkml:trace contextRef="#ctx0" brushRef="#br0" timeOffset="791.89">3519 12197 0,'0'0'0,"13"0"0,-13-13 15,13 13 1,1 0 0,12 0-1,14 13-15,-14 1 16,107 25 15,-54 1-15,-39-40 15,-14 0 16,-13-27-32,1 14 1,-1-13-16,0-1 0,-13-12 16,13 12-16,0-13 15,1 14 1,-14 0 15,0-1-31,0-13 31,13 40 1</inkml:trace>
  <inkml:trace contextRef="#ctx0" brushRef="#br0" timeOffset="7389.04">17634 11681 0,'14'0'250,"-1"0"-219,13 0-16,14-13 1,-13 13-16,-1-13 16,0 0-16,-12 13 31,-1 0-15,0 0 62,0 0-47,1 0-15,-1 0-1,-13 13 32,0 0-31,0 14-16,0-1 15,0 1-15,0-14 16,0 26-16,0 67 47,0-93-47,0 1 15,0-1 1,0 0 0</inkml:trace>
  <inkml:trace contextRef="#ctx0" brushRef="#br0" timeOffset="8634.03">18362 11549 0,'-13'0'47,"0"13"-47,-14-13 16,-13 0-1,-118 66 32,158-26-47,-27-13 16,14-1 0,13-13-16,0 40 31,0-26-16,13-1 17,1-26 30,25 0-46,-12 0-16,-1 0 15,1-26 1,12-1 0,-26 1-1,-13 13 1,0-14 0,0 14-1,0 0 1,0-1 15,27 14 110,-14 0-126,27 27 1,-14-1 0,1 1-1,-27-1 1,39 14-1,-12 0 1,-27-14-16,26 0 16,-12-26-1,-1 0 32</inkml:trace>
  <inkml:trace contextRef="#ctx0" brushRef="#br0" timeOffset="9398.61">18627 11840 0,'0'13'47,"13"-13"-47,-13 14 15,0 38 1,0 1-1,-13 106 32,13-132-31,-14-14 0</inkml:trace>
  <inkml:trace contextRef="#ctx0" brushRef="#br0" timeOffset="10393.04">18878 11576 0,'13'0'31,"0"0"-15,1 0 15,-1 13-15,0-13 15,27 0-31,-14 0 16,14 0-1,-14 0 32,-12 0-15,-14 26 124,0 40-141,0-39-15,0-14 16,-14 14 0,14-14-16</inkml:trace>
  <inkml:trace contextRef="#ctx0" brushRef="#br0" timeOffset="11684.49">19288 11245 0,'0'0'0,"13"13"0,1 13 16,12-12-16,-26 12 15,13 27 1,1-13 0,-14 105 31,0-131-47,0-1 15,0 0 1,0 0-1,0-26 95,13 13-110,-13-13 15,0-27-15,13 27 16,-13 0 0,13-27-16,0 27 15,14-14 32,-14 27-16,0 0-15,1 27 15,12-14-15,-26 0-16,40 53 47,-27-52-47,-13-1 15,0 0 1,13-13-16,-13 26 16,0 27 15,0 0-15,0-39-1,0-1 1,-40 0 31,27-13-47,-13 0 15,13 0 1,-14-13 0,-13-14-1,1 1 1,-1 13 46,27-1-46,13-12 0,-13 26-1,13-13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37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36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6.png"/><Relationship Id="rId7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61.png"/><Relationship Id="rId4" Type="http://schemas.openxmlformats.org/officeDocument/2006/relationships/image" Target="../media/image67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18" Type="http://schemas.openxmlformats.org/officeDocument/2006/relationships/image" Target="../media/image130.png"/><Relationship Id="rId3" Type="http://schemas.openxmlformats.org/officeDocument/2006/relationships/image" Target="../media/image117.png"/><Relationship Id="rId21" Type="http://schemas.openxmlformats.org/officeDocument/2006/relationships/image" Target="../media/image132.png"/><Relationship Id="rId7" Type="http://schemas.openxmlformats.org/officeDocument/2006/relationships/image" Target="../media/image121.png"/><Relationship Id="rId12" Type="http://schemas.openxmlformats.org/officeDocument/2006/relationships/image" Target="../media/image125.png"/><Relationship Id="rId17" Type="http://schemas.openxmlformats.org/officeDocument/2006/relationships/image" Target="../media/image129.png"/><Relationship Id="rId2" Type="http://schemas.openxmlformats.org/officeDocument/2006/relationships/image" Target="../media/image116.png"/><Relationship Id="rId16" Type="http://schemas.openxmlformats.org/officeDocument/2006/relationships/image" Target="../media/image128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68.png"/><Relationship Id="rId5" Type="http://schemas.openxmlformats.org/officeDocument/2006/relationships/image" Target="../media/image119.png"/><Relationship Id="rId15" Type="http://schemas.openxmlformats.org/officeDocument/2006/relationships/image" Target="../media/image127.png"/><Relationship Id="rId10" Type="http://schemas.openxmlformats.org/officeDocument/2006/relationships/image" Target="../media/image124.png"/><Relationship Id="rId19" Type="http://schemas.openxmlformats.org/officeDocument/2006/relationships/image" Target="../media/image131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58.png"/><Relationship Id="rId22" Type="http://schemas.openxmlformats.org/officeDocument/2006/relationships/image" Target="../media/image1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90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9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8.png"/><Relationship Id="rId5" Type="http://schemas.openxmlformats.org/officeDocument/2006/relationships/image" Target="../media/image214.png"/><Relationship Id="rId15" Type="http://schemas.openxmlformats.org/officeDocument/2006/relationships/image" Target="../media/image231.png"/><Relationship Id="rId10" Type="http://schemas.openxmlformats.org/officeDocument/2006/relationships/image" Target="../media/image227.png"/><Relationship Id="rId4" Type="http://schemas.openxmlformats.org/officeDocument/2006/relationships/image" Target="../media/image213.png"/><Relationship Id="rId9" Type="http://schemas.openxmlformats.org/officeDocument/2006/relationships/image" Target="../media/image226.png"/><Relationship Id="rId14" Type="http://schemas.openxmlformats.org/officeDocument/2006/relationships/image" Target="../media/image2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52.emf"/><Relationship Id="rId5" Type="http://schemas.openxmlformats.org/officeDocument/2006/relationships/image" Target="../media/image247.png"/><Relationship Id="rId10" Type="http://schemas.openxmlformats.org/officeDocument/2006/relationships/customXml" Target="../ink/ink3.xml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4.png"/><Relationship Id="rId16" Type="http://schemas.openxmlformats.org/officeDocument/2006/relationships/image" Target="../media/image2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customXml" Target="../ink/ink4.xml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image" Target="../media/image294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17.png"/><Relationship Id="rId5" Type="http://schemas.openxmlformats.org/officeDocument/2006/relationships/image" Target="../media/image303.png"/><Relationship Id="rId10" Type="http://schemas.openxmlformats.org/officeDocument/2006/relationships/image" Target="../media/image316.png"/><Relationship Id="rId4" Type="http://schemas.openxmlformats.org/officeDocument/2006/relationships/image" Target="../media/image312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310.png"/><Relationship Id="rId7" Type="http://schemas.openxmlformats.org/officeDocument/2006/relationships/image" Target="../media/image30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28.png"/><Relationship Id="rId5" Type="http://schemas.openxmlformats.org/officeDocument/2006/relationships/image" Target="../media/image323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63.png"/><Relationship Id="rId2" Type="http://schemas.openxmlformats.org/officeDocument/2006/relationships/image" Target="../media/image361.png"/><Relationship Id="rId16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611.png"/><Relationship Id="rId7" Type="http://schemas.openxmlformats.org/officeDocument/2006/relationships/image" Target="../media/image10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45.png"/><Relationship Id="rId5" Type="http://schemas.openxmlformats.org/officeDocument/2006/relationships/image" Target="../media/image810.png"/><Relationship Id="rId10" Type="http://schemas.openxmlformats.org/officeDocument/2006/relationships/image" Target="../media/image139.png"/><Relationship Id="rId4" Type="http://schemas.openxmlformats.org/officeDocument/2006/relationships/image" Target="../media/image72.png"/><Relationship Id="rId9" Type="http://schemas.openxmlformats.org/officeDocument/2006/relationships/image" Target="../media/image1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/>
              <a:t>Automata Theory, Logic, and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Properties of 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2026: CSCI 624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37D1F-64EB-4BC8-8D26-88122F314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ba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ba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∅, ∅,</m:t>
                            </m:r>
                            <m:bar>
                              <m:ba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ba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What’s a trace that is not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37D1F-64EB-4BC8-8D26-88122F314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D7490-3F9E-4980-A18B-BBE3190E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772F4-061D-409B-BDC4-FAFF6B2A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0CEA7A-5571-46FC-AF8C-30921D03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lights are never green at the same time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5CA00A-2B01-41E9-BC92-E3E177A8D49F}"/>
              </a:ext>
            </a:extLst>
          </p:cNvPr>
          <p:cNvGrpSpPr/>
          <p:nvPr/>
        </p:nvGrpSpPr>
        <p:grpSpPr>
          <a:xfrm>
            <a:off x="9534752" y="1033395"/>
            <a:ext cx="2331015" cy="3506866"/>
            <a:chOff x="9645697" y="1293745"/>
            <a:chExt cx="2331015" cy="35068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448AD2-93DB-4421-A040-705D6D6D5230}"/>
                </a:ext>
              </a:extLst>
            </p:cNvPr>
            <p:cNvGrpSpPr/>
            <p:nvPr/>
          </p:nvGrpSpPr>
          <p:grpSpPr>
            <a:xfrm>
              <a:off x="9968419" y="1528880"/>
              <a:ext cx="1808637" cy="2955379"/>
              <a:chOff x="9968419" y="1528880"/>
              <a:chExt cx="1808637" cy="29553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E86EB48A-8426-4805-9813-23511C8528AA}"/>
                      </a:ext>
                    </a:extLst>
                  </p:cNvPr>
                  <p:cNvSpPr/>
                  <p:nvPr/>
                </p:nvSpPr>
                <p:spPr>
                  <a:xfrm>
                    <a:off x="10373946" y="2029824"/>
                    <a:ext cx="680729" cy="671441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E86EB48A-8426-4805-9813-23511C8528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946" y="2029824"/>
                    <a:ext cx="680729" cy="67144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 l="-3540"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D607FF79-1BC7-4E6C-989B-045041DB6622}"/>
                      </a:ext>
                    </a:extLst>
                  </p:cNvPr>
                  <p:cNvSpPr/>
                  <p:nvPr/>
                </p:nvSpPr>
                <p:spPr>
                  <a:xfrm>
                    <a:off x="10373945" y="3812818"/>
                    <a:ext cx="680729" cy="671441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D607FF79-1BC7-4E6C-989B-045041DB66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945" y="3812818"/>
                    <a:ext cx="680729" cy="67144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Connector: Curved 78">
                <a:extLst>
                  <a:ext uri="{FF2B5EF4-FFF2-40B4-BE49-F238E27FC236}">
                    <a16:creationId xmlns:a16="http://schemas.microsoft.com/office/drawing/2014/main" id="{FD4A5809-3427-4550-9DB9-77734FDEEAD9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V="1">
                <a:off x="10473635" y="2602935"/>
                <a:ext cx="1" cy="1308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" name="Connector: Curved 78">
                <a:extLst>
                  <a:ext uri="{FF2B5EF4-FFF2-40B4-BE49-F238E27FC236}">
                    <a16:creationId xmlns:a16="http://schemas.microsoft.com/office/drawing/2014/main" id="{7993390D-3360-43E5-8D1A-98536D872980}"/>
                  </a:ext>
                </a:extLst>
              </p:cNvPr>
              <p:cNvCxnSpPr>
                <a:cxnSpLocks/>
                <a:stCxn id="9" idx="5"/>
                <a:endCxn id="10" idx="7"/>
              </p:cNvCxnSpPr>
              <p:nvPr/>
            </p:nvCxnSpPr>
            <p:spPr>
              <a:xfrm flipH="1">
                <a:off x="10954984" y="2602935"/>
                <a:ext cx="1" cy="1308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1F01B46-60A8-4297-BD26-2B85BA8437FB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533" y="3047178"/>
                    <a:ext cx="382412" cy="36933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1F01B46-60A8-4297-BD26-2B85BA843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1533" y="3047178"/>
                    <a:ext cx="38241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17F361B-6EC6-4E48-898A-E28B093F478D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5222" y="3019358"/>
                    <a:ext cx="460041" cy="42497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17F361B-6EC6-4E48-898A-E28B093F4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5222" y="3019358"/>
                    <a:ext cx="460041" cy="4249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9C15AD9-9250-4D6A-8B63-CFE6963F6841}"/>
                      </a:ext>
                    </a:extLst>
                  </p:cNvPr>
                  <p:cNvSpPr txBox="1"/>
                  <p:nvPr/>
                </p:nvSpPr>
                <p:spPr>
                  <a:xfrm>
                    <a:off x="9968419" y="1528880"/>
                    <a:ext cx="1808637" cy="36933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9C15AD9-9250-4D6A-8B63-CFE6963F68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8419" y="1528880"/>
                    <a:ext cx="18086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D76E86-7E96-4747-A3FF-4FF1699E5D61}"/>
                </a:ext>
              </a:extLst>
            </p:cNvPr>
            <p:cNvSpPr/>
            <p:nvPr/>
          </p:nvSpPr>
          <p:spPr>
            <a:xfrm>
              <a:off x="9645697" y="1293745"/>
              <a:ext cx="2331015" cy="350686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58631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5AE84-72C9-4B1C-AAB3-D35A3945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B4828-18D9-445D-B287-57E88E3D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1F43E2-7F0A-4CD8-B305-8DEFCCD1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deadlock example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4429D-73E5-484A-9230-56B82DECE21D}"/>
              </a:ext>
            </a:extLst>
          </p:cNvPr>
          <p:cNvCxnSpPr/>
          <p:nvPr/>
        </p:nvCxnSpPr>
        <p:spPr>
          <a:xfrm>
            <a:off x="2593788" y="1237129"/>
            <a:ext cx="0" cy="120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568B51-DB6E-4AAD-BC18-62808C6AE911}"/>
              </a:ext>
            </a:extLst>
          </p:cNvPr>
          <p:cNvCxnSpPr/>
          <p:nvPr/>
        </p:nvCxnSpPr>
        <p:spPr>
          <a:xfrm>
            <a:off x="3218329" y="1237129"/>
            <a:ext cx="0" cy="120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2AEA9D-6690-4440-8FCF-9B3433FDBB12}"/>
              </a:ext>
            </a:extLst>
          </p:cNvPr>
          <p:cNvGrpSpPr/>
          <p:nvPr/>
        </p:nvGrpSpPr>
        <p:grpSpPr>
          <a:xfrm>
            <a:off x="2593788" y="3068909"/>
            <a:ext cx="624541" cy="1207247"/>
            <a:chOff x="2593788" y="2961341"/>
            <a:chExt cx="624541" cy="12072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D136E2A-2531-4A30-8CC0-AA37B63721AE}"/>
                </a:ext>
              </a:extLst>
            </p:cNvPr>
            <p:cNvCxnSpPr/>
            <p:nvPr/>
          </p:nvCxnSpPr>
          <p:spPr>
            <a:xfrm>
              <a:off x="2593788" y="29613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CD17DE-62C1-4B5B-BDFB-34F76E45A74A}"/>
                </a:ext>
              </a:extLst>
            </p:cNvPr>
            <p:cNvCxnSpPr/>
            <p:nvPr/>
          </p:nvCxnSpPr>
          <p:spPr>
            <a:xfrm>
              <a:off x="3218329" y="29613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40419E-69F6-40C8-917D-BB4A449BD451}"/>
              </a:ext>
            </a:extLst>
          </p:cNvPr>
          <p:cNvGrpSpPr/>
          <p:nvPr/>
        </p:nvGrpSpPr>
        <p:grpSpPr>
          <a:xfrm rot="16200000">
            <a:off x="3503706" y="2151530"/>
            <a:ext cx="624541" cy="1207247"/>
            <a:chOff x="2746188" y="3113741"/>
            <a:chExt cx="624541" cy="120724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E5574F-7296-47DD-877E-78AC3D8FE8DB}"/>
                </a:ext>
              </a:extLst>
            </p:cNvPr>
            <p:cNvCxnSpPr/>
            <p:nvPr/>
          </p:nvCxnSpPr>
          <p:spPr>
            <a:xfrm>
              <a:off x="2746188" y="31137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205FC-1C02-4A31-AB59-B5271CBF969F}"/>
                </a:ext>
              </a:extLst>
            </p:cNvPr>
            <p:cNvCxnSpPr/>
            <p:nvPr/>
          </p:nvCxnSpPr>
          <p:spPr>
            <a:xfrm>
              <a:off x="3370729" y="31137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502AC0-C54E-447D-887F-1BE7B7200528}"/>
              </a:ext>
            </a:extLst>
          </p:cNvPr>
          <p:cNvGrpSpPr/>
          <p:nvPr/>
        </p:nvGrpSpPr>
        <p:grpSpPr>
          <a:xfrm rot="16200000">
            <a:off x="1674907" y="2151529"/>
            <a:ext cx="624541" cy="1207247"/>
            <a:chOff x="2746188" y="3113741"/>
            <a:chExt cx="624541" cy="120724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C373DC2-4A5E-4BF0-9DBC-7EA9595A1DBF}"/>
                </a:ext>
              </a:extLst>
            </p:cNvPr>
            <p:cNvCxnSpPr/>
            <p:nvPr/>
          </p:nvCxnSpPr>
          <p:spPr>
            <a:xfrm>
              <a:off x="2746188" y="31137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68E7CF-95F2-4D6A-B713-768E39C2BE38}"/>
                </a:ext>
              </a:extLst>
            </p:cNvPr>
            <p:cNvCxnSpPr/>
            <p:nvPr/>
          </p:nvCxnSpPr>
          <p:spPr>
            <a:xfrm>
              <a:off x="3370729" y="31137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BF2B3D-B4DA-4679-B3B9-68128CC1ADAF}"/>
              </a:ext>
            </a:extLst>
          </p:cNvPr>
          <p:cNvGrpSpPr/>
          <p:nvPr/>
        </p:nvGrpSpPr>
        <p:grpSpPr>
          <a:xfrm rot="10800000">
            <a:off x="2619930" y="3126194"/>
            <a:ext cx="251012" cy="525930"/>
            <a:chOff x="4577977" y="1374588"/>
            <a:chExt cx="251012" cy="5259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892810E-CFCA-4351-A703-CDFE8E44081F}"/>
                </a:ext>
              </a:extLst>
            </p:cNvPr>
            <p:cNvSpPr/>
            <p:nvPr/>
          </p:nvSpPr>
          <p:spPr>
            <a:xfrm>
              <a:off x="4631765" y="1452282"/>
              <a:ext cx="155388" cy="1673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558153-7F28-4EB8-9E71-37137E154E9A}"/>
                </a:ext>
              </a:extLst>
            </p:cNvPr>
            <p:cNvSpPr/>
            <p:nvPr/>
          </p:nvSpPr>
          <p:spPr>
            <a:xfrm>
              <a:off x="4628777" y="1673410"/>
              <a:ext cx="155388" cy="167342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60DEEC-B085-4320-B9EE-E6E8391C26D4}"/>
                </a:ext>
              </a:extLst>
            </p:cNvPr>
            <p:cNvSpPr/>
            <p:nvPr/>
          </p:nvSpPr>
          <p:spPr>
            <a:xfrm>
              <a:off x="4577977" y="1374588"/>
              <a:ext cx="251012" cy="5259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29CBEC-B168-42D4-9F27-90F7191E2A50}"/>
              </a:ext>
            </a:extLst>
          </p:cNvPr>
          <p:cNvGrpSpPr/>
          <p:nvPr/>
        </p:nvGrpSpPr>
        <p:grpSpPr>
          <a:xfrm rot="16200000">
            <a:off x="2177979" y="2332317"/>
            <a:ext cx="251012" cy="525930"/>
            <a:chOff x="4577976" y="1374588"/>
            <a:chExt cx="251012" cy="52593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145BD8-FFCD-42F7-B8F4-19E0C5EE83A4}"/>
                </a:ext>
              </a:extLst>
            </p:cNvPr>
            <p:cNvSpPr/>
            <p:nvPr/>
          </p:nvSpPr>
          <p:spPr>
            <a:xfrm>
              <a:off x="4631765" y="1452282"/>
              <a:ext cx="155388" cy="1673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18D2E4-8FA3-4726-8782-6274E4701D49}"/>
                </a:ext>
              </a:extLst>
            </p:cNvPr>
            <p:cNvSpPr/>
            <p:nvPr/>
          </p:nvSpPr>
          <p:spPr>
            <a:xfrm>
              <a:off x="4628777" y="1673410"/>
              <a:ext cx="155388" cy="167342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D17E2C-C9EE-4C1B-9CA3-633024C4CC6E}"/>
                </a:ext>
              </a:extLst>
            </p:cNvPr>
            <p:cNvSpPr/>
            <p:nvPr/>
          </p:nvSpPr>
          <p:spPr>
            <a:xfrm>
              <a:off x="4577976" y="1374588"/>
              <a:ext cx="251012" cy="5259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565AC3-1CA4-47FB-B4D6-5A33089705C3}"/>
              </a:ext>
            </a:extLst>
          </p:cNvPr>
          <p:cNvCxnSpPr/>
          <p:nvPr/>
        </p:nvCxnSpPr>
        <p:spPr>
          <a:xfrm rot="16200000">
            <a:off x="1987179" y="2158997"/>
            <a:ext cx="0" cy="12072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EC8020-A968-489D-9335-167F4DD0CA12}"/>
              </a:ext>
            </a:extLst>
          </p:cNvPr>
          <p:cNvCxnSpPr/>
          <p:nvPr/>
        </p:nvCxnSpPr>
        <p:spPr>
          <a:xfrm rot="16200000">
            <a:off x="3815977" y="2158996"/>
            <a:ext cx="0" cy="12072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9AC914-E91C-4661-92C9-2469B60D50AB}"/>
              </a:ext>
            </a:extLst>
          </p:cNvPr>
          <p:cNvCxnSpPr>
            <a:cxnSpLocks/>
          </p:cNvCxnSpPr>
          <p:nvPr/>
        </p:nvCxnSpPr>
        <p:spPr>
          <a:xfrm flipV="1">
            <a:off x="2906566" y="1271902"/>
            <a:ext cx="3" cy="11291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27A2F7-CD37-41B8-9D55-001820D9C845}"/>
              </a:ext>
            </a:extLst>
          </p:cNvPr>
          <p:cNvCxnSpPr>
            <a:cxnSpLocks/>
          </p:cNvCxnSpPr>
          <p:nvPr/>
        </p:nvCxnSpPr>
        <p:spPr>
          <a:xfrm flipV="1">
            <a:off x="2903066" y="3147021"/>
            <a:ext cx="3" cy="11291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491EBB-2C3E-4545-940F-4E0EB3793035}"/>
              </a:ext>
            </a:extLst>
          </p:cNvPr>
          <p:cNvCxnSpPr/>
          <p:nvPr/>
        </p:nvCxnSpPr>
        <p:spPr>
          <a:xfrm flipH="1">
            <a:off x="3212353" y="2592162"/>
            <a:ext cx="748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263798-2480-4081-BC2D-BD72B06E8E6E}"/>
              </a:ext>
            </a:extLst>
          </p:cNvPr>
          <p:cNvCxnSpPr>
            <a:cxnSpLocks/>
          </p:cNvCxnSpPr>
          <p:nvPr/>
        </p:nvCxnSpPr>
        <p:spPr>
          <a:xfrm>
            <a:off x="2739459" y="1705841"/>
            <a:ext cx="0" cy="68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05A3CB1-B59C-49BA-ABE5-5801BA1E1112}"/>
              </a:ext>
            </a:extLst>
          </p:cNvPr>
          <p:cNvGrpSpPr/>
          <p:nvPr/>
        </p:nvGrpSpPr>
        <p:grpSpPr>
          <a:xfrm>
            <a:off x="6448826" y="4160487"/>
            <a:ext cx="3782274" cy="683364"/>
            <a:chOff x="6799386" y="1282603"/>
            <a:chExt cx="3157225" cy="593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15C2930-DDA5-4F71-8007-074A22981DCC}"/>
                    </a:ext>
                  </a:extLst>
                </p:cNvPr>
                <p:cNvSpPr/>
                <p:nvPr/>
              </p:nvSpPr>
              <p:spPr>
                <a:xfrm>
                  <a:off x="6799386" y="1292965"/>
                  <a:ext cx="568234" cy="5835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15C2930-DDA5-4F71-8007-074A22981D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386" y="1292965"/>
                  <a:ext cx="568234" cy="583532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4A2F0F3-5CF2-48B4-8D9F-2BA83C123CD7}"/>
                    </a:ext>
                  </a:extLst>
                </p:cNvPr>
                <p:cNvSpPr/>
                <p:nvPr/>
              </p:nvSpPr>
              <p:spPr>
                <a:xfrm>
                  <a:off x="9388377" y="1282603"/>
                  <a:ext cx="568234" cy="5835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4A2F0F3-5CF2-48B4-8D9F-2BA83C123C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8377" y="1282603"/>
                  <a:ext cx="568234" cy="583532"/>
                </a:xfrm>
                <a:prstGeom prst="ellipse">
                  <a:avLst/>
                </a:prstGeom>
                <a:blipFill>
                  <a:blip r:embed="rId3"/>
                  <a:stretch>
                    <a:fillRect l="-72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3024960-689A-4C08-9670-6261C7BDFFC7}"/>
                    </a:ext>
                  </a:extLst>
                </p:cNvPr>
                <p:cNvSpPr txBox="1"/>
                <p:nvPr/>
              </p:nvSpPr>
              <p:spPr>
                <a:xfrm>
                  <a:off x="8436254" y="1389704"/>
                  <a:ext cx="3840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3024960-689A-4C08-9670-6261C7BDF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6254" y="1389704"/>
                  <a:ext cx="38401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FA7065C-DD84-4B9B-9397-BA8E74680CB6}"/>
                  </a:ext>
                </a:extLst>
              </p:cNvPr>
              <p:cNvSpPr txBox="1"/>
              <p:nvPr/>
            </p:nvSpPr>
            <p:spPr>
              <a:xfrm>
                <a:off x="5174946" y="3512727"/>
                <a:ext cx="14386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FA7065C-DD84-4B9B-9397-BA8E74680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46" y="3512727"/>
                <a:ext cx="14386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E6E708C-AA79-4A0A-8E2C-C1EFC32E6287}"/>
              </a:ext>
            </a:extLst>
          </p:cNvPr>
          <p:cNvGrpSpPr/>
          <p:nvPr/>
        </p:nvGrpSpPr>
        <p:grpSpPr>
          <a:xfrm>
            <a:off x="6133098" y="386696"/>
            <a:ext cx="2129246" cy="1763342"/>
            <a:chOff x="7269481" y="706433"/>
            <a:chExt cx="2129246" cy="1763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E78FFC9C-F4B6-43B4-861B-EC9004D635F1}"/>
                    </a:ext>
                  </a:extLst>
                </p:cNvPr>
                <p:cNvSpPr/>
                <p:nvPr/>
              </p:nvSpPr>
              <p:spPr>
                <a:xfrm>
                  <a:off x="7269481" y="1282605"/>
                  <a:ext cx="568234" cy="5835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E78FFC9C-F4B6-43B4-861B-EC9004D63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9481" y="1282605"/>
                  <a:ext cx="568234" cy="5835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746E953-D9BE-4C3F-A684-28A82C3BEF65}"/>
                    </a:ext>
                  </a:extLst>
                </p:cNvPr>
                <p:cNvSpPr/>
                <p:nvPr/>
              </p:nvSpPr>
              <p:spPr>
                <a:xfrm>
                  <a:off x="8830493" y="1282605"/>
                  <a:ext cx="568234" cy="5835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746E953-D9BE-4C3F-A684-28A82C3BEF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93" y="1282605"/>
                  <a:ext cx="568234" cy="58353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F47DCDA2-641D-425C-B777-59816E3282E9}"/>
                </a:ext>
              </a:extLst>
            </p:cNvPr>
            <p:cNvCxnSpPr>
              <a:stCxn id="47" idx="7"/>
              <a:endCxn id="48" idx="1"/>
            </p:cNvCxnSpPr>
            <p:nvPr/>
          </p:nvCxnSpPr>
          <p:spPr>
            <a:xfrm rot="5400000" flipH="1" flipV="1">
              <a:off x="8334104" y="788456"/>
              <a:ext cx="12700" cy="1159210"/>
            </a:xfrm>
            <a:prstGeom prst="curvedConnector3">
              <a:avLst>
                <a:gd name="adj1" fmla="val 247288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769EAFC6-61DC-4376-9403-3097B7D67B39}"/>
                </a:ext>
              </a:extLst>
            </p:cNvPr>
            <p:cNvCxnSpPr>
              <a:cxnSpLocks/>
              <a:stCxn id="48" idx="3"/>
              <a:endCxn id="47" idx="5"/>
            </p:cNvCxnSpPr>
            <p:nvPr/>
          </p:nvCxnSpPr>
          <p:spPr>
            <a:xfrm rot="5400000">
              <a:off x="8334104" y="1201076"/>
              <a:ext cx="12700" cy="1159210"/>
            </a:xfrm>
            <a:prstGeom prst="curvedConnector3">
              <a:avLst>
                <a:gd name="adj1" fmla="val 247288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1A6A732-4AB5-408F-B9F4-36E7199C9439}"/>
                    </a:ext>
                  </a:extLst>
                </p:cNvPr>
                <p:cNvSpPr txBox="1"/>
                <p:nvPr/>
              </p:nvSpPr>
              <p:spPr>
                <a:xfrm>
                  <a:off x="8149248" y="706433"/>
                  <a:ext cx="382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1A6A732-4AB5-408F-B9F4-36E7199C9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248" y="706433"/>
                  <a:ext cx="38241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D17E826-D93C-49D9-8091-D97850AB121D}"/>
                    </a:ext>
                  </a:extLst>
                </p:cNvPr>
                <p:cNvSpPr txBox="1"/>
                <p:nvPr/>
              </p:nvSpPr>
              <p:spPr>
                <a:xfrm>
                  <a:off x="8149248" y="2100443"/>
                  <a:ext cx="3840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D17E826-D93C-49D9-8091-D97850AB1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248" y="2100443"/>
                  <a:ext cx="38401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D65C354-DC93-4F3A-B57A-1BAFA7338CDF}"/>
              </a:ext>
            </a:extLst>
          </p:cNvPr>
          <p:cNvGrpSpPr/>
          <p:nvPr/>
        </p:nvGrpSpPr>
        <p:grpSpPr>
          <a:xfrm>
            <a:off x="9452541" y="428450"/>
            <a:ext cx="2129246" cy="1763342"/>
            <a:chOff x="7269481" y="706433"/>
            <a:chExt cx="2129246" cy="1763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D87F9E8-DFCC-493E-965A-DEA1C9BA76BE}"/>
                    </a:ext>
                  </a:extLst>
                </p:cNvPr>
                <p:cNvSpPr/>
                <p:nvPr/>
              </p:nvSpPr>
              <p:spPr>
                <a:xfrm>
                  <a:off x="7269481" y="1282605"/>
                  <a:ext cx="568234" cy="5835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D87F9E8-DFCC-493E-965A-DEA1C9BA76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9481" y="1282605"/>
                  <a:ext cx="568234" cy="583532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65C7FEAA-7AF4-4B60-A6F1-8381D3E62951}"/>
                    </a:ext>
                  </a:extLst>
                </p:cNvPr>
                <p:cNvSpPr/>
                <p:nvPr/>
              </p:nvSpPr>
              <p:spPr>
                <a:xfrm>
                  <a:off x="8830493" y="1282605"/>
                  <a:ext cx="568234" cy="5835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65C7FEAA-7AF4-4B60-A6F1-8381D3E62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93" y="1282605"/>
                  <a:ext cx="568234" cy="583532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Connector: Curved 55">
              <a:extLst>
                <a:ext uri="{FF2B5EF4-FFF2-40B4-BE49-F238E27FC236}">
                  <a16:creationId xmlns:a16="http://schemas.microsoft.com/office/drawing/2014/main" id="{5588B260-E6FA-4ADA-ACD3-CCAFDB0546F7}"/>
                </a:ext>
              </a:extLst>
            </p:cNvPr>
            <p:cNvCxnSpPr>
              <a:stCxn id="54" idx="7"/>
              <a:endCxn id="55" idx="1"/>
            </p:cNvCxnSpPr>
            <p:nvPr/>
          </p:nvCxnSpPr>
          <p:spPr>
            <a:xfrm rot="5400000" flipH="1" flipV="1">
              <a:off x="8334104" y="788456"/>
              <a:ext cx="12700" cy="1159210"/>
            </a:xfrm>
            <a:prstGeom prst="curvedConnector3">
              <a:avLst>
                <a:gd name="adj1" fmla="val 247288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or: Curved 56">
              <a:extLst>
                <a:ext uri="{FF2B5EF4-FFF2-40B4-BE49-F238E27FC236}">
                  <a16:creationId xmlns:a16="http://schemas.microsoft.com/office/drawing/2014/main" id="{E2BC0D48-C322-4621-8CB9-6E394CE442D7}"/>
                </a:ext>
              </a:extLst>
            </p:cNvPr>
            <p:cNvCxnSpPr>
              <a:cxnSpLocks/>
              <a:stCxn id="55" idx="3"/>
              <a:endCxn id="54" idx="5"/>
            </p:cNvCxnSpPr>
            <p:nvPr/>
          </p:nvCxnSpPr>
          <p:spPr>
            <a:xfrm rot="5400000">
              <a:off x="8334104" y="1201076"/>
              <a:ext cx="12700" cy="1159210"/>
            </a:xfrm>
            <a:prstGeom prst="curvedConnector3">
              <a:avLst>
                <a:gd name="adj1" fmla="val 247288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C44E7B7-1A21-472C-B42A-54EDF39EACD1}"/>
                    </a:ext>
                  </a:extLst>
                </p:cNvPr>
                <p:cNvSpPr txBox="1"/>
                <p:nvPr/>
              </p:nvSpPr>
              <p:spPr>
                <a:xfrm>
                  <a:off x="8149248" y="706433"/>
                  <a:ext cx="3840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C44E7B7-1A21-472C-B42A-54EDF39EA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248" y="706433"/>
                  <a:ext cx="38401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8BB4E14-D242-4EAA-9155-D948BF11FAA5}"/>
                    </a:ext>
                  </a:extLst>
                </p:cNvPr>
                <p:cNvSpPr txBox="1"/>
                <p:nvPr/>
              </p:nvSpPr>
              <p:spPr>
                <a:xfrm>
                  <a:off x="8149248" y="2100443"/>
                  <a:ext cx="382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8BB4E14-D242-4EAA-9155-D948BF11F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248" y="2100443"/>
                  <a:ext cx="38241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4C1F94-5516-43B1-A56A-69D067F8A25D}"/>
                  </a:ext>
                </a:extLst>
              </p:cNvPr>
              <p:cNvSpPr txBox="1"/>
              <p:nvPr/>
            </p:nvSpPr>
            <p:spPr>
              <a:xfrm>
                <a:off x="5088068" y="1136772"/>
                <a:ext cx="71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4C1F94-5516-43B1-A56A-69D067F8A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68" y="1136772"/>
                <a:ext cx="71763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BA9374-793A-42FC-8821-ECA381C382A5}"/>
                  </a:ext>
                </a:extLst>
              </p:cNvPr>
              <p:cNvSpPr txBox="1"/>
              <p:nvPr/>
            </p:nvSpPr>
            <p:spPr>
              <a:xfrm>
                <a:off x="8630518" y="1041974"/>
                <a:ext cx="71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7BA9374-793A-42FC-8821-ECA381C38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518" y="1041974"/>
                <a:ext cx="71763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E7879D6-CAA7-41EE-883A-471A2F7E4BED}"/>
                  </a:ext>
                </a:extLst>
              </p:cNvPr>
              <p:cNvSpPr/>
              <p:nvPr/>
            </p:nvSpPr>
            <p:spPr>
              <a:xfrm>
                <a:off x="7921979" y="3218521"/>
                <a:ext cx="680729" cy="67144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E7879D6-CAA7-41EE-883A-471A2F7E4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979" y="3218521"/>
                <a:ext cx="680729" cy="671441"/>
              </a:xfrm>
              <a:prstGeom prst="ellipse">
                <a:avLst/>
              </a:prstGeom>
              <a:blipFill>
                <a:blip r:embed="rId16"/>
                <a:stretch>
                  <a:fillRect l="-45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B11E60A-9E03-489F-9AE5-3775DDDCB337}"/>
                  </a:ext>
                </a:extLst>
              </p:cNvPr>
              <p:cNvSpPr/>
              <p:nvPr/>
            </p:nvSpPr>
            <p:spPr>
              <a:xfrm>
                <a:off x="7921978" y="5001515"/>
                <a:ext cx="680729" cy="67144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B11E60A-9E03-489F-9AE5-3775DDDCB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978" y="5001515"/>
                <a:ext cx="680729" cy="671441"/>
              </a:xfrm>
              <a:prstGeom prst="ellipse">
                <a:avLst/>
              </a:prstGeom>
              <a:blipFill>
                <a:blip r:embed="rId17"/>
                <a:stretch>
                  <a:fillRect l="-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11B9DAD7-63EF-4E10-B016-87200BA1B311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flipV="1">
            <a:off x="8021668" y="3791632"/>
            <a:ext cx="1" cy="130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or: Curved 78">
            <a:extLst>
              <a:ext uri="{FF2B5EF4-FFF2-40B4-BE49-F238E27FC236}">
                <a16:creationId xmlns:a16="http://schemas.microsoft.com/office/drawing/2014/main" id="{0A4FA1F7-483A-41AA-8607-B26D764E550D}"/>
              </a:ext>
            </a:extLst>
          </p:cNvPr>
          <p:cNvCxnSpPr>
            <a:cxnSpLocks/>
            <a:stCxn id="64" idx="5"/>
            <a:endCxn id="65" idx="7"/>
          </p:cNvCxnSpPr>
          <p:nvPr/>
        </p:nvCxnSpPr>
        <p:spPr>
          <a:xfrm flipH="1">
            <a:off x="8503017" y="3791632"/>
            <a:ext cx="1" cy="130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B4ADBCD-3A07-4FC4-B27B-8BB093798A4B}"/>
                  </a:ext>
                </a:extLst>
              </p:cNvPr>
              <p:cNvSpPr txBox="1"/>
              <p:nvPr/>
            </p:nvSpPr>
            <p:spPr>
              <a:xfrm>
                <a:off x="7663957" y="4197302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B4ADBCD-3A07-4FC4-B27B-8BB093798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957" y="4197302"/>
                <a:ext cx="38241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Curved 78">
            <a:extLst>
              <a:ext uri="{FF2B5EF4-FFF2-40B4-BE49-F238E27FC236}">
                <a16:creationId xmlns:a16="http://schemas.microsoft.com/office/drawing/2014/main" id="{CC580FC7-8C2E-4DA0-98C1-5C5E6FFA7F10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5950131" y="4496207"/>
            <a:ext cx="498695" cy="1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DF84EB3-9CB4-46A3-8E15-647FCB14F73E}"/>
                  </a:ext>
                </a:extLst>
              </p:cNvPr>
              <p:cNvSpPr txBox="1"/>
              <p:nvPr/>
            </p:nvSpPr>
            <p:spPr>
              <a:xfrm>
                <a:off x="322061" y="4687288"/>
                <a:ext cx="607692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both lights start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then there is no action enabled!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synchronizes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on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and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synchronizes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on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𝛽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DF84EB3-9CB4-46A3-8E15-647FCB14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1" y="4687288"/>
                <a:ext cx="6076920" cy="923330"/>
              </a:xfrm>
              <a:prstGeom prst="rect">
                <a:avLst/>
              </a:prstGeom>
              <a:blipFill>
                <a:blip r:embed="rId19"/>
                <a:stretch>
                  <a:fillRect l="-903" t="-4636" r="-201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Connector: Curved 78">
            <a:extLst>
              <a:ext uri="{FF2B5EF4-FFF2-40B4-BE49-F238E27FC236}">
                <a16:creationId xmlns:a16="http://schemas.microsoft.com/office/drawing/2014/main" id="{4D6606C1-4127-48B9-977C-ECDC85A98B43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05700" y="872885"/>
            <a:ext cx="410614" cy="17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nector: Curved 78">
            <a:extLst>
              <a:ext uri="{FF2B5EF4-FFF2-40B4-BE49-F238E27FC236}">
                <a16:creationId xmlns:a16="http://schemas.microsoft.com/office/drawing/2014/main" id="{2F8AB418-5DA4-438F-9417-4B4330441DF5}"/>
              </a:ext>
            </a:extLst>
          </p:cNvPr>
          <p:cNvCxnSpPr>
            <a:cxnSpLocks/>
          </p:cNvCxnSpPr>
          <p:nvPr/>
        </p:nvCxnSpPr>
        <p:spPr>
          <a:xfrm>
            <a:off x="9123730" y="908289"/>
            <a:ext cx="410614" cy="17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446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C797FC-88C5-492B-BB0F-C36ED2F6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2" y="994673"/>
            <a:ext cx="5587508" cy="4695899"/>
          </a:xfrm>
        </p:spPr>
        <p:txBody>
          <a:bodyPr>
            <a:normAutofit/>
          </a:bodyPr>
          <a:lstStyle/>
          <a:p>
            <a:r>
              <a:rPr lang="en-US" sz="2400" dirty="0"/>
              <a:t>Dijkstra (in communication with others) invented this problem</a:t>
            </a:r>
          </a:p>
          <a:p>
            <a:r>
              <a:rPr lang="en-US" sz="2400" dirty="0"/>
              <a:t>Philosophers’ life consists of only thinking and eating (and waiting)</a:t>
            </a:r>
          </a:p>
          <a:p>
            <a:r>
              <a:rPr lang="en-US" sz="2400" dirty="0"/>
              <a:t>To eat noodles, philosopher needs two chopsticks</a:t>
            </a:r>
          </a:p>
          <a:p>
            <a:r>
              <a:rPr lang="en-US" sz="2400" dirty="0"/>
              <a:t>Neighboring philosophers share chopstick (this was pre-Covid)</a:t>
            </a:r>
          </a:p>
          <a:p>
            <a:r>
              <a:rPr lang="en-US" sz="2400" dirty="0"/>
              <a:t>At any given time only one of two neighboring philosophers can be eating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84959-58CB-4FB5-B8FE-EBD2ECFF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0BBFC-75A2-4756-972A-0F0A02D3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DE1A8-93C3-48EE-9864-C10AA08D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Dining Philosophers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132241-300B-4D4A-BD0E-742ABFE01426}"/>
              </a:ext>
            </a:extLst>
          </p:cNvPr>
          <p:cNvGrpSpPr/>
          <p:nvPr/>
        </p:nvGrpSpPr>
        <p:grpSpPr>
          <a:xfrm>
            <a:off x="6723098" y="653124"/>
            <a:ext cx="4973128" cy="4899249"/>
            <a:chOff x="6723098" y="653124"/>
            <a:chExt cx="4973128" cy="489924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79FA522-AB07-454C-8D4B-85F37D577A5A}"/>
                </a:ext>
              </a:extLst>
            </p:cNvPr>
            <p:cNvSpPr/>
            <p:nvPr/>
          </p:nvSpPr>
          <p:spPr>
            <a:xfrm>
              <a:off x="7167335" y="1068241"/>
              <a:ext cx="4114800" cy="4114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9FEC3C-48ED-455B-A22F-23A70A259996}"/>
                </a:ext>
              </a:extLst>
            </p:cNvPr>
            <p:cNvSpPr/>
            <p:nvPr/>
          </p:nvSpPr>
          <p:spPr>
            <a:xfrm>
              <a:off x="8872945" y="1240971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71329B-0DDA-4DED-AE5D-372680FE4795}"/>
                </a:ext>
              </a:extLst>
            </p:cNvPr>
            <p:cNvSpPr/>
            <p:nvPr/>
          </p:nvSpPr>
          <p:spPr>
            <a:xfrm>
              <a:off x="7444740" y="2288176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B6898C-8E20-4FB4-988F-B538B04B2671}"/>
                </a:ext>
              </a:extLst>
            </p:cNvPr>
            <p:cNvSpPr/>
            <p:nvPr/>
          </p:nvSpPr>
          <p:spPr>
            <a:xfrm>
              <a:off x="10396945" y="2288176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73B306F-42CA-4828-BC37-F7891511056C}"/>
                </a:ext>
              </a:extLst>
            </p:cNvPr>
            <p:cNvSpPr/>
            <p:nvPr/>
          </p:nvSpPr>
          <p:spPr>
            <a:xfrm>
              <a:off x="7967254" y="4060369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85F393-556E-43B2-823B-296DA9F7493E}"/>
                </a:ext>
              </a:extLst>
            </p:cNvPr>
            <p:cNvSpPr/>
            <p:nvPr/>
          </p:nvSpPr>
          <p:spPr>
            <a:xfrm>
              <a:off x="9828711" y="4060369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C649AB-28F0-46C2-8BB3-9D8C87891A2F}"/>
                </a:ext>
              </a:extLst>
            </p:cNvPr>
            <p:cNvCxnSpPr/>
            <p:nvPr/>
          </p:nvCxnSpPr>
          <p:spPr>
            <a:xfrm rot="15031295">
              <a:off x="7882643" y="3346580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A28449-80E5-49B6-BEFE-084DBA1CD86C}"/>
                </a:ext>
              </a:extLst>
            </p:cNvPr>
            <p:cNvCxnSpPr/>
            <p:nvPr/>
          </p:nvCxnSpPr>
          <p:spPr>
            <a:xfrm rot="10800000">
              <a:off x="9268492" y="4380459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F9EADF-883F-4E06-AE4E-E2A301F320C0}"/>
                </a:ext>
              </a:extLst>
            </p:cNvPr>
            <p:cNvCxnSpPr/>
            <p:nvPr/>
          </p:nvCxnSpPr>
          <p:spPr>
            <a:xfrm rot="6779633">
              <a:off x="10469725" y="3371351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2D8BB8-9DF4-404C-AD8E-3E4DC8F560F2}"/>
                </a:ext>
              </a:extLst>
            </p:cNvPr>
            <p:cNvCxnSpPr/>
            <p:nvPr/>
          </p:nvCxnSpPr>
          <p:spPr>
            <a:xfrm rot="2311426">
              <a:off x="10041985" y="1751573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875DD5-3204-4805-9C00-CF121C8BBECE}"/>
                </a:ext>
              </a:extLst>
            </p:cNvPr>
            <p:cNvSpPr/>
            <p:nvPr/>
          </p:nvSpPr>
          <p:spPr>
            <a:xfrm>
              <a:off x="8948452" y="2831001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D5433C-515B-478C-9256-DDA3CF168F7C}"/>
                </a:ext>
              </a:extLst>
            </p:cNvPr>
            <p:cNvCxnSpPr/>
            <p:nvPr/>
          </p:nvCxnSpPr>
          <p:spPr>
            <a:xfrm rot="18774145">
              <a:off x="8309463" y="1845390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36E17D9-FEFA-4F6A-AE56-8785D762A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79" t="5985" r="7040" b="6924"/>
            <a:stretch/>
          </p:blipFill>
          <p:spPr>
            <a:xfrm flipH="1">
              <a:off x="8711725" y="2712348"/>
              <a:ext cx="1026019" cy="7776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E22CE3C-9B34-441A-B83C-A98FB77F9FCB}"/>
                    </a:ext>
                  </a:extLst>
                </p:cNvPr>
                <p:cNvSpPr txBox="1"/>
                <p:nvPr/>
              </p:nvSpPr>
              <p:spPr>
                <a:xfrm>
                  <a:off x="9008254" y="653124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E22CE3C-9B34-441A-B83C-A98FB77F9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254" y="653124"/>
                  <a:ext cx="46275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FECC869-9AC7-48B9-A7A9-3495A9EE5DD4}"/>
                    </a:ext>
                  </a:extLst>
                </p:cNvPr>
                <p:cNvSpPr txBox="1"/>
                <p:nvPr/>
              </p:nvSpPr>
              <p:spPr>
                <a:xfrm>
                  <a:off x="11233472" y="2113057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FECC869-9AC7-48B9-A7A9-3495A9EE5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472" y="2113057"/>
                  <a:ext cx="46275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20828A9-F223-46EC-8A1D-53E5502CFAEF}"/>
                    </a:ext>
                  </a:extLst>
                </p:cNvPr>
                <p:cNvSpPr txBox="1"/>
                <p:nvPr/>
              </p:nvSpPr>
              <p:spPr>
                <a:xfrm>
                  <a:off x="10396945" y="4725550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20828A9-F223-46EC-8A1D-53E5502CF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6945" y="4725550"/>
                  <a:ext cx="46275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A0E7A3-D00C-4EC5-B6D4-2BC0DE303F83}"/>
                    </a:ext>
                  </a:extLst>
                </p:cNvPr>
                <p:cNvSpPr txBox="1"/>
                <p:nvPr/>
              </p:nvSpPr>
              <p:spPr>
                <a:xfrm>
                  <a:off x="7532530" y="4733105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A0E7A3-D00C-4EC5-B6D4-2BC0DE303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2530" y="4733105"/>
                  <a:ext cx="46275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D9A466-69F3-4DDC-8E35-3328888A295E}"/>
                    </a:ext>
                  </a:extLst>
                </p:cNvPr>
                <p:cNvSpPr txBox="1"/>
                <p:nvPr/>
              </p:nvSpPr>
              <p:spPr>
                <a:xfrm>
                  <a:off x="6753244" y="2186269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D9A466-69F3-4DDC-8E35-3328888A2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244" y="2186269"/>
                  <a:ext cx="45288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DB919E-7A1D-4EBF-A1C6-746672E6BB0B}"/>
                    </a:ext>
                  </a:extLst>
                </p:cNvPr>
                <p:cNvSpPr txBox="1"/>
                <p:nvPr/>
              </p:nvSpPr>
              <p:spPr>
                <a:xfrm>
                  <a:off x="7332128" y="1176137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DB919E-7A1D-4EBF-A1C6-746672E6B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128" y="1176137"/>
                  <a:ext cx="45288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11155E-9BD0-4723-B54B-3DDCAC00F158}"/>
                    </a:ext>
                  </a:extLst>
                </p:cNvPr>
                <p:cNvSpPr txBox="1"/>
                <p:nvPr/>
              </p:nvSpPr>
              <p:spPr>
                <a:xfrm>
                  <a:off x="6723098" y="3617022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11155E-9BD0-4723-B54B-3DDCAC00F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098" y="3617022"/>
                  <a:ext cx="45288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299534B-60F1-4E18-82BD-E60156F55745}"/>
                    </a:ext>
                  </a:extLst>
                </p:cNvPr>
                <p:cNvSpPr txBox="1"/>
                <p:nvPr/>
              </p:nvSpPr>
              <p:spPr>
                <a:xfrm>
                  <a:off x="9135652" y="5183041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299534B-60F1-4E18-82BD-E60156F55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5652" y="5183041"/>
                  <a:ext cx="45288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EC9112F-6F08-4F61-A546-0F5A6920447D}"/>
                    </a:ext>
                  </a:extLst>
                </p:cNvPr>
                <p:cNvSpPr txBox="1"/>
                <p:nvPr/>
              </p:nvSpPr>
              <p:spPr>
                <a:xfrm>
                  <a:off x="11142110" y="3617022"/>
                  <a:ext cx="4512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EC9112F-6F08-4F61-A546-0F5A69204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2110" y="3617022"/>
                  <a:ext cx="45127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04AFBA-4B81-426F-B86B-415A78F0C2F2}"/>
                    </a:ext>
                  </a:extLst>
                </p:cNvPr>
                <p:cNvSpPr txBox="1"/>
                <p:nvPr/>
              </p:nvSpPr>
              <p:spPr>
                <a:xfrm>
                  <a:off x="10468791" y="1013628"/>
                  <a:ext cx="414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04AFBA-4B81-426F-B86B-415A78F0C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791" y="1013628"/>
                  <a:ext cx="41489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77491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84959-58CB-4FB5-B8FE-EBD2ECFF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0BBFC-75A2-4756-972A-0F0A02D3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DE1A8-93C3-48EE-9864-C10AA08D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Dining Philosophers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132241-300B-4D4A-BD0E-742ABFE01426}"/>
              </a:ext>
            </a:extLst>
          </p:cNvPr>
          <p:cNvGrpSpPr/>
          <p:nvPr/>
        </p:nvGrpSpPr>
        <p:grpSpPr>
          <a:xfrm>
            <a:off x="6723098" y="653124"/>
            <a:ext cx="4973128" cy="4899249"/>
            <a:chOff x="6723098" y="653124"/>
            <a:chExt cx="4973128" cy="489924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79FA522-AB07-454C-8D4B-85F37D577A5A}"/>
                </a:ext>
              </a:extLst>
            </p:cNvPr>
            <p:cNvSpPr/>
            <p:nvPr/>
          </p:nvSpPr>
          <p:spPr>
            <a:xfrm>
              <a:off x="7167335" y="1068241"/>
              <a:ext cx="4114800" cy="4114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9FEC3C-48ED-455B-A22F-23A70A259996}"/>
                </a:ext>
              </a:extLst>
            </p:cNvPr>
            <p:cNvSpPr/>
            <p:nvPr/>
          </p:nvSpPr>
          <p:spPr>
            <a:xfrm>
              <a:off x="8872945" y="1240971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71329B-0DDA-4DED-AE5D-372680FE4795}"/>
                </a:ext>
              </a:extLst>
            </p:cNvPr>
            <p:cNvSpPr/>
            <p:nvPr/>
          </p:nvSpPr>
          <p:spPr>
            <a:xfrm>
              <a:off x="7444740" y="2288176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B6898C-8E20-4FB4-988F-B538B04B2671}"/>
                </a:ext>
              </a:extLst>
            </p:cNvPr>
            <p:cNvSpPr/>
            <p:nvPr/>
          </p:nvSpPr>
          <p:spPr>
            <a:xfrm>
              <a:off x="10396945" y="2288176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73B306F-42CA-4828-BC37-F7891511056C}"/>
                </a:ext>
              </a:extLst>
            </p:cNvPr>
            <p:cNvSpPr/>
            <p:nvPr/>
          </p:nvSpPr>
          <p:spPr>
            <a:xfrm>
              <a:off x="7967254" y="4060369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85F393-556E-43B2-823B-296DA9F7493E}"/>
                </a:ext>
              </a:extLst>
            </p:cNvPr>
            <p:cNvSpPr/>
            <p:nvPr/>
          </p:nvSpPr>
          <p:spPr>
            <a:xfrm>
              <a:off x="9828711" y="4060369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C649AB-28F0-46C2-8BB3-9D8C87891A2F}"/>
                </a:ext>
              </a:extLst>
            </p:cNvPr>
            <p:cNvCxnSpPr/>
            <p:nvPr/>
          </p:nvCxnSpPr>
          <p:spPr>
            <a:xfrm rot="15031295">
              <a:off x="7882643" y="3346580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A28449-80E5-49B6-BEFE-084DBA1CD86C}"/>
                </a:ext>
              </a:extLst>
            </p:cNvPr>
            <p:cNvCxnSpPr/>
            <p:nvPr/>
          </p:nvCxnSpPr>
          <p:spPr>
            <a:xfrm rot="10800000">
              <a:off x="9268492" y="4380459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F9EADF-883F-4E06-AE4E-E2A301F320C0}"/>
                </a:ext>
              </a:extLst>
            </p:cNvPr>
            <p:cNvCxnSpPr/>
            <p:nvPr/>
          </p:nvCxnSpPr>
          <p:spPr>
            <a:xfrm rot="6779633">
              <a:off x="10469725" y="3371351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2D8BB8-9DF4-404C-AD8E-3E4DC8F560F2}"/>
                </a:ext>
              </a:extLst>
            </p:cNvPr>
            <p:cNvCxnSpPr/>
            <p:nvPr/>
          </p:nvCxnSpPr>
          <p:spPr>
            <a:xfrm rot="2311426">
              <a:off x="10041985" y="1751573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875DD5-3204-4805-9C00-CF121C8BBECE}"/>
                </a:ext>
              </a:extLst>
            </p:cNvPr>
            <p:cNvSpPr/>
            <p:nvPr/>
          </p:nvSpPr>
          <p:spPr>
            <a:xfrm>
              <a:off x="8948452" y="2831001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D5433C-515B-478C-9256-DDA3CF168F7C}"/>
                </a:ext>
              </a:extLst>
            </p:cNvPr>
            <p:cNvCxnSpPr/>
            <p:nvPr/>
          </p:nvCxnSpPr>
          <p:spPr>
            <a:xfrm rot="18774145">
              <a:off x="8309463" y="1845390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36E17D9-FEFA-4F6A-AE56-8785D762A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79" t="5985" r="7040" b="6924"/>
            <a:stretch/>
          </p:blipFill>
          <p:spPr>
            <a:xfrm flipH="1">
              <a:off x="8711725" y="2712348"/>
              <a:ext cx="1026019" cy="7776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E22CE3C-9B34-441A-B83C-A98FB77F9FCB}"/>
                    </a:ext>
                  </a:extLst>
                </p:cNvPr>
                <p:cNvSpPr txBox="1"/>
                <p:nvPr/>
              </p:nvSpPr>
              <p:spPr>
                <a:xfrm>
                  <a:off x="9008254" y="653124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E22CE3C-9B34-441A-B83C-A98FB77F9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254" y="653124"/>
                  <a:ext cx="46275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FECC869-9AC7-48B9-A7A9-3495A9EE5DD4}"/>
                    </a:ext>
                  </a:extLst>
                </p:cNvPr>
                <p:cNvSpPr txBox="1"/>
                <p:nvPr/>
              </p:nvSpPr>
              <p:spPr>
                <a:xfrm>
                  <a:off x="11233472" y="2113057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FECC869-9AC7-48B9-A7A9-3495A9EE5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472" y="2113057"/>
                  <a:ext cx="46275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20828A9-F223-46EC-8A1D-53E5502CFAEF}"/>
                    </a:ext>
                  </a:extLst>
                </p:cNvPr>
                <p:cNvSpPr txBox="1"/>
                <p:nvPr/>
              </p:nvSpPr>
              <p:spPr>
                <a:xfrm>
                  <a:off x="10396945" y="4725550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20828A9-F223-46EC-8A1D-53E5502CF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6945" y="4725550"/>
                  <a:ext cx="46275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A0E7A3-D00C-4EC5-B6D4-2BC0DE303F83}"/>
                    </a:ext>
                  </a:extLst>
                </p:cNvPr>
                <p:cNvSpPr txBox="1"/>
                <p:nvPr/>
              </p:nvSpPr>
              <p:spPr>
                <a:xfrm>
                  <a:off x="7532530" y="4733105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A0E7A3-D00C-4EC5-B6D4-2BC0DE303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2530" y="4733105"/>
                  <a:ext cx="46275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D9A466-69F3-4DDC-8E35-3328888A295E}"/>
                    </a:ext>
                  </a:extLst>
                </p:cNvPr>
                <p:cNvSpPr txBox="1"/>
                <p:nvPr/>
              </p:nvSpPr>
              <p:spPr>
                <a:xfrm>
                  <a:off x="6753244" y="2186269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D9A466-69F3-4DDC-8E35-3328888A2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244" y="2186269"/>
                  <a:ext cx="45288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DB919E-7A1D-4EBF-A1C6-746672E6BB0B}"/>
                    </a:ext>
                  </a:extLst>
                </p:cNvPr>
                <p:cNvSpPr txBox="1"/>
                <p:nvPr/>
              </p:nvSpPr>
              <p:spPr>
                <a:xfrm>
                  <a:off x="7332128" y="1176137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DB919E-7A1D-4EBF-A1C6-746672E6B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128" y="1176137"/>
                  <a:ext cx="45288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11155E-9BD0-4723-B54B-3DDCAC00F158}"/>
                    </a:ext>
                  </a:extLst>
                </p:cNvPr>
                <p:cNvSpPr txBox="1"/>
                <p:nvPr/>
              </p:nvSpPr>
              <p:spPr>
                <a:xfrm>
                  <a:off x="6723098" y="3617022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11155E-9BD0-4723-B54B-3DDCAC00F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098" y="3617022"/>
                  <a:ext cx="45288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299534B-60F1-4E18-82BD-E60156F55745}"/>
                    </a:ext>
                  </a:extLst>
                </p:cNvPr>
                <p:cNvSpPr txBox="1"/>
                <p:nvPr/>
              </p:nvSpPr>
              <p:spPr>
                <a:xfrm>
                  <a:off x="9135652" y="5183041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299534B-60F1-4E18-82BD-E60156F55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5652" y="5183041"/>
                  <a:ext cx="45288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EC9112F-6F08-4F61-A546-0F5A6920447D}"/>
                    </a:ext>
                  </a:extLst>
                </p:cNvPr>
                <p:cNvSpPr txBox="1"/>
                <p:nvPr/>
              </p:nvSpPr>
              <p:spPr>
                <a:xfrm>
                  <a:off x="11142110" y="3617022"/>
                  <a:ext cx="4512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EC9112F-6F08-4F61-A546-0F5A69204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2110" y="3617022"/>
                  <a:ext cx="45127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04AFBA-4B81-426F-B86B-415A78F0C2F2}"/>
                    </a:ext>
                  </a:extLst>
                </p:cNvPr>
                <p:cNvSpPr txBox="1"/>
                <p:nvPr/>
              </p:nvSpPr>
              <p:spPr>
                <a:xfrm>
                  <a:off x="10468791" y="1013628"/>
                  <a:ext cx="414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04AFBA-4B81-426F-B86B-415A78F0C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791" y="1013628"/>
                  <a:ext cx="41489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2D761C-5FBE-42CB-B7BF-F8987246BD48}"/>
              </a:ext>
            </a:extLst>
          </p:cNvPr>
          <p:cNvSpPr txBox="1"/>
          <p:nvPr/>
        </p:nvSpPr>
        <p:spPr>
          <a:xfrm>
            <a:off x="373208" y="1561011"/>
            <a:ext cx="6167222" cy="4312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868680" lvl="1" indent="-457200">
              <a:lnSpc>
                <a:spcPct val="90000"/>
              </a:lnSpc>
              <a:spcBef>
                <a:spcPts val="500"/>
              </a:spcBef>
              <a:buClr>
                <a:srgbClr val="FFA3A3"/>
              </a:buClr>
              <a:buSzPct val="80000"/>
              <a:buFont typeface="Wingdings 3" panose="05040102010807070707" pitchFamily="18" charset="2"/>
              <a:buAutoNum type="arabicParenR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 sz="20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Problem 1: Design a protocol such that system is deadlock-free: at least one philosopher can eat and think infinitely often [Deadlock-freedom]</a:t>
            </a:r>
          </a:p>
          <a:p>
            <a:r>
              <a:rPr lang="en-US" dirty="0"/>
              <a:t>Problem 2: Design a fair protocol, such that each philosopher is able to think and eat infinitely often (i.e., no philosopher starves) [Starvation-freedom]</a:t>
            </a:r>
          </a:p>
        </p:txBody>
      </p:sp>
    </p:spTree>
    <p:extLst>
      <p:ext uri="{BB962C8B-B14F-4D97-AF65-F5344CB8AC3E}">
        <p14:creationId xmlns:p14="http://schemas.microsoft.com/office/powerpoint/2010/main" val="10331021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84959-58CB-4FB5-B8FE-EBD2ECFF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0BBFC-75A2-4756-972A-0F0A02D3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DE1A8-93C3-48EE-9864-C10AA08D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Dining Philosophers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5654B8A-44A6-48A3-A519-D15966DF58D7}"/>
              </a:ext>
            </a:extLst>
          </p:cNvPr>
          <p:cNvGrpSpPr/>
          <p:nvPr/>
        </p:nvGrpSpPr>
        <p:grpSpPr>
          <a:xfrm>
            <a:off x="552658" y="737394"/>
            <a:ext cx="6170440" cy="5511577"/>
            <a:chOff x="552658" y="737394"/>
            <a:chExt cx="6170440" cy="5511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C618392-DF42-4498-BBE9-5A32813BC4FB}"/>
                    </a:ext>
                  </a:extLst>
                </p:cNvPr>
                <p:cNvSpPr/>
                <p:nvPr/>
              </p:nvSpPr>
              <p:spPr>
                <a:xfrm>
                  <a:off x="1833994" y="1379373"/>
                  <a:ext cx="766602" cy="5835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𝑡h𝑖𝑛𝑘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C618392-DF42-4498-BBE9-5A32813BC4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994" y="1379373"/>
                  <a:ext cx="766602" cy="583532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62830C5-ECC4-4685-BCE1-8E8878B3D63F}"/>
                    </a:ext>
                  </a:extLst>
                </p:cNvPr>
                <p:cNvSpPr/>
                <p:nvPr/>
              </p:nvSpPr>
              <p:spPr>
                <a:xfrm>
                  <a:off x="557863" y="2247469"/>
                  <a:ext cx="1276131" cy="5835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𝑤𝑎𝑖𝑡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𝑙𝑒𝑓𝑡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62830C5-ECC4-4685-BCE1-8E8878B3D6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63" y="2247469"/>
                  <a:ext cx="1276131" cy="58353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CAD6ECA-2F7A-4F22-B675-55BE91D7068F}"/>
                    </a:ext>
                  </a:extLst>
                </p:cNvPr>
                <p:cNvSpPr/>
                <p:nvPr/>
              </p:nvSpPr>
              <p:spPr>
                <a:xfrm>
                  <a:off x="2600596" y="2247469"/>
                  <a:ext cx="1276131" cy="5835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𝑤𝑎𝑖𝑡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𝑟𝑖𝑔h𝑡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CAD6ECA-2F7A-4F22-B675-55BE91D706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596" y="2247469"/>
                  <a:ext cx="1276131" cy="58353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711B513-C487-4D77-A7F5-0F9466B28A4D}"/>
                    </a:ext>
                  </a:extLst>
                </p:cNvPr>
                <p:cNvSpPr/>
                <p:nvPr/>
              </p:nvSpPr>
              <p:spPr>
                <a:xfrm>
                  <a:off x="1828789" y="3361624"/>
                  <a:ext cx="766602" cy="58353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𝑒𝑎𝑡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711B513-C487-4D77-A7F5-0F9466B28A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89" y="3361624"/>
                  <a:ext cx="766602" cy="58353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1158DDD-8DA4-4683-973D-34A092EBCEFB}"/>
                    </a:ext>
                  </a:extLst>
                </p:cNvPr>
                <p:cNvSpPr/>
                <p:nvPr/>
              </p:nvSpPr>
              <p:spPr>
                <a:xfrm>
                  <a:off x="552658" y="4408683"/>
                  <a:ext cx="1276131" cy="5835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𝑟𝑒𝑡𝑢𝑟𝑛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𝑙𝑒𝑓𝑡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1158DDD-8DA4-4683-973D-34A092EBC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58" y="4408683"/>
                  <a:ext cx="1276131" cy="5835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7D0CCDF9-4457-469F-89D2-4827BFBD9318}"/>
                    </a:ext>
                  </a:extLst>
                </p:cNvPr>
                <p:cNvSpPr/>
                <p:nvPr/>
              </p:nvSpPr>
              <p:spPr>
                <a:xfrm>
                  <a:off x="2489947" y="4475779"/>
                  <a:ext cx="1276131" cy="5835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𝑟𝑒𝑡𝑢𝑟𝑛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𝑟𝑖𝑔h𝑡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7D0CCDF9-4457-469F-89D2-4827BFBD93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47" y="4475779"/>
                  <a:ext cx="1276131" cy="58353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1FC269-0F3A-41E7-B875-F012CD00B7A0}"/>
                </a:ext>
              </a:extLst>
            </p:cNvPr>
            <p:cNvCxnSpPr>
              <a:stCxn id="30" idx="3"/>
              <a:endCxn id="32" idx="0"/>
            </p:cNvCxnSpPr>
            <p:nvPr/>
          </p:nvCxnSpPr>
          <p:spPr>
            <a:xfrm flipH="1">
              <a:off x="1195929" y="1877449"/>
              <a:ext cx="750331" cy="370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520A9C-62A6-40B8-941A-427FDBBF82B8}"/>
                </a:ext>
              </a:extLst>
            </p:cNvPr>
            <p:cNvCxnSpPr>
              <a:cxnSpLocks/>
              <a:stCxn id="30" idx="5"/>
              <a:endCxn id="40" idx="0"/>
            </p:cNvCxnSpPr>
            <p:nvPr/>
          </p:nvCxnSpPr>
          <p:spPr>
            <a:xfrm>
              <a:off x="2488330" y="1877449"/>
              <a:ext cx="750332" cy="370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06F0C0C-5204-4785-AAF7-38953438DFC0}"/>
                </a:ext>
              </a:extLst>
            </p:cNvPr>
            <p:cNvCxnSpPr>
              <a:cxnSpLocks/>
              <a:stCxn id="32" idx="4"/>
              <a:endCxn id="54" idx="1"/>
            </p:cNvCxnSpPr>
            <p:nvPr/>
          </p:nvCxnSpPr>
          <p:spPr>
            <a:xfrm>
              <a:off x="1195929" y="2831001"/>
              <a:ext cx="745126" cy="616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949BE61-4683-4B2D-8810-85C298B20698}"/>
                </a:ext>
              </a:extLst>
            </p:cNvPr>
            <p:cNvCxnSpPr>
              <a:cxnSpLocks/>
              <a:stCxn id="40" idx="4"/>
              <a:endCxn id="54" idx="7"/>
            </p:cNvCxnSpPr>
            <p:nvPr/>
          </p:nvCxnSpPr>
          <p:spPr>
            <a:xfrm flipH="1">
              <a:off x="2483125" y="2831001"/>
              <a:ext cx="755537" cy="616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07D8518-CD8F-48E2-B702-51CF75E3F165}"/>
                </a:ext>
              </a:extLst>
            </p:cNvPr>
            <p:cNvCxnSpPr>
              <a:cxnSpLocks/>
              <a:stCxn id="54" idx="5"/>
              <a:endCxn id="56" idx="0"/>
            </p:cNvCxnSpPr>
            <p:nvPr/>
          </p:nvCxnSpPr>
          <p:spPr>
            <a:xfrm>
              <a:off x="2483125" y="3859700"/>
              <a:ext cx="644888" cy="616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5108DE8-7429-4062-BAB2-420909A81CEE}"/>
                </a:ext>
              </a:extLst>
            </p:cNvPr>
            <p:cNvCxnSpPr>
              <a:cxnSpLocks/>
              <a:stCxn id="54" idx="3"/>
              <a:endCxn id="55" idx="0"/>
            </p:cNvCxnSpPr>
            <p:nvPr/>
          </p:nvCxnSpPr>
          <p:spPr>
            <a:xfrm flipH="1">
              <a:off x="1190724" y="3859700"/>
              <a:ext cx="750331" cy="5489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Curved 65">
              <a:extLst>
                <a:ext uri="{FF2B5EF4-FFF2-40B4-BE49-F238E27FC236}">
                  <a16:creationId xmlns:a16="http://schemas.microsoft.com/office/drawing/2014/main" id="{2A1524D5-B41A-4CAB-A4AD-6740E166289A}"/>
                </a:ext>
              </a:extLst>
            </p:cNvPr>
            <p:cNvCxnSpPr>
              <a:stCxn id="55" idx="2"/>
              <a:endCxn id="30" idx="2"/>
            </p:cNvCxnSpPr>
            <p:nvPr/>
          </p:nvCxnSpPr>
          <p:spPr>
            <a:xfrm rot="10800000" flipH="1">
              <a:off x="552658" y="1671139"/>
              <a:ext cx="1281336" cy="3029310"/>
            </a:xfrm>
            <a:prstGeom prst="curvedConnector3">
              <a:avLst>
                <a:gd name="adj1" fmla="val -2923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Curved 67">
              <a:extLst>
                <a:ext uri="{FF2B5EF4-FFF2-40B4-BE49-F238E27FC236}">
                  <a16:creationId xmlns:a16="http://schemas.microsoft.com/office/drawing/2014/main" id="{CE660548-C47D-40D5-9670-3A860E2C8E7A}"/>
                </a:ext>
              </a:extLst>
            </p:cNvPr>
            <p:cNvCxnSpPr>
              <a:cxnSpLocks/>
              <a:stCxn id="56" idx="6"/>
              <a:endCxn id="30" idx="6"/>
            </p:cNvCxnSpPr>
            <p:nvPr/>
          </p:nvCxnSpPr>
          <p:spPr>
            <a:xfrm flipH="1" flipV="1">
              <a:off x="2600596" y="1671139"/>
              <a:ext cx="1165482" cy="3096406"/>
            </a:xfrm>
            <a:prstGeom prst="curvedConnector3">
              <a:avLst>
                <a:gd name="adj1" fmla="val -479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0380FD9-ACBB-48AF-BBC2-3FC8300DD7AA}"/>
                </a:ext>
              </a:extLst>
            </p:cNvPr>
            <p:cNvGrpSpPr/>
            <p:nvPr/>
          </p:nvGrpSpPr>
          <p:grpSpPr>
            <a:xfrm>
              <a:off x="4362416" y="4366618"/>
              <a:ext cx="2179497" cy="1882353"/>
              <a:chOff x="4503993" y="2469782"/>
              <a:chExt cx="2179497" cy="1882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062982C0-2C51-48D4-A17B-CEAB952F507A}"/>
                      </a:ext>
                    </a:extLst>
                  </p:cNvPr>
                  <p:cNvSpPr/>
                  <p:nvPr/>
                </p:nvSpPr>
                <p:spPr>
                  <a:xfrm>
                    <a:off x="5073492" y="2469782"/>
                    <a:ext cx="1069945" cy="58353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062982C0-2C51-48D4-A17B-CEAB952F50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3492" y="2469782"/>
                    <a:ext cx="1069945" cy="58353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51E5F38F-7F58-405D-91A7-8A3657780587}"/>
                      </a:ext>
                    </a:extLst>
                  </p:cNvPr>
                  <p:cNvSpPr/>
                  <p:nvPr/>
                </p:nvSpPr>
                <p:spPr>
                  <a:xfrm>
                    <a:off x="4503993" y="3768603"/>
                    <a:ext cx="1069945" cy="58353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𝑝h𝑖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51E5F38F-7F58-405D-91A7-8A36577805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3993" y="3768603"/>
                    <a:ext cx="1069945" cy="583532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806936D5-6797-4AE8-A189-B5DE09941B74}"/>
                      </a:ext>
                    </a:extLst>
                  </p:cNvPr>
                  <p:cNvSpPr/>
                  <p:nvPr/>
                </p:nvSpPr>
                <p:spPr>
                  <a:xfrm>
                    <a:off x="5613545" y="3765460"/>
                    <a:ext cx="1069945" cy="58353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𝑝h𝑖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806936D5-6797-4AE8-A189-B5DE09941B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3545" y="3765460"/>
                    <a:ext cx="1069945" cy="583532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AFA8FF6-EE8D-46D2-8F5F-0AD220600A4D}"/>
                  </a:ext>
                </a:extLst>
              </p:cNvPr>
              <p:cNvCxnSpPr>
                <a:cxnSpLocks/>
                <a:stCxn id="73" idx="3"/>
                <a:endCxn id="74" idx="0"/>
              </p:cNvCxnSpPr>
              <p:nvPr/>
            </p:nvCxnSpPr>
            <p:spPr>
              <a:xfrm flipH="1">
                <a:off x="5038966" y="2967858"/>
                <a:ext cx="191216" cy="800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878767E-B4A1-466F-A8CB-482F7112B3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3235" y="3003207"/>
                <a:ext cx="162991" cy="777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7E4B408-8AA7-464F-81B8-0910BC5F6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071" y="3003207"/>
                <a:ext cx="143060" cy="762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B7A5CE12-2303-4F10-A86E-1ED012E8C3D5}"/>
                  </a:ext>
                </a:extLst>
              </p:cNvPr>
              <p:cNvCxnSpPr>
                <a:cxnSpLocks/>
                <a:stCxn id="75" idx="0"/>
                <a:endCxn id="73" idx="5"/>
              </p:cNvCxnSpPr>
              <p:nvPr/>
            </p:nvCxnSpPr>
            <p:spPr>
              <a:xfrm flipH="1" flipV="1">
                <a:off x="5986747" y="2967858"/>
                <a:ext cx="161771" cy="7976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FB33340-9302-45BA-8EE6-135A1BE97925}"/>
                    </a:ext>
                  </a:extLst>
                </p:cNvPr>
                <p:cNvSpPr txBox="1"/>
                <p:nvPr/>
              </p:nvSpPr>
              <p:spPr>
                <a:xfrm>
                  <a:off x="1486766" y="1974080"/>
                  <a:ext cx="588623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FB33340-9302-45BA-8EE6-135A1BE97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766" y="1974080"/>
                  <a:ext cx="588623" cy="2852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0D11C9-3A09-4E79-B3FF-E5FE070474D4}"/>
                    </a:ext>
                  </a:extLst>
                </p:cNvPr>
                <p:cNvSpPr txBox="1"/>
                <p:nvPr/>
              </p:nvSpPr>
              <p:spPr>
                <a:xfrm>
                  <a:off x="2248085" y="1988718"/>
                  <a:ext cx="714298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0D11C9-3A09-4E79-B3FF-E5FE07047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085" y="1988718"/>
                  <a:ext cx="714298" cy="28520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F851F10-21F6-42BE-BF6B-36A43F7F4248}"/>
                    </a:ext>
                  </a:extLst>
                </p:cNvPr>
                <p:cNvSpPr txBox="1"/>
                <p:nvPr/>
              </p:nvSpPr>
              <p:spPr>
                <a:xfrm>
                  <a:off x="934333" y="3062346"/>
                  <a:ext cx="714298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F851F10-21F6-42BE-BF6B-36A43F7F4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333" y="3062346"/>
                  <a:ext cx="714298" cy="28520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6F5B544-1D33-4E57-95F3-48D22A94ECA4}"/>
                    </a:ext>
                  </a:extLst>
                </p:cNvPr>
                <p:cNvSpPr txBox="1"/>
                <p:nvPr/>
              </p:nvSpPr>
              <p:spPr>
                <a:xfrm>
                  <a:off x="2752401" y="3062346"/>
                  <a:ext cx="566822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6F5B544-1D33-4E57-95F3-48D22A94E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401" y="3062346"/>
                  <a:ext cx="566822" cy="28520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5964068-8CC2-4B07-9323-E72D8006F753}"/>
                    </a:ext>
                  </a:extLst>
                </p:cNvPr>
                <p:cNvSpPr txBox="1"/>
                <p:nvPr/>
              </p:nvSpPr>
              <p:spPr>
                <a:xfrm>
                  <a:off x="1009941" y="3831074"/>
                  <a:ext cx="693460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5964068-8CC2-4B07-9323-E72D8006F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941" y="3831074"/>
                  <a:ext cx="693460" cy="28520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CC89B3E-5540-4C83-8558-34D5B4DF839C}"/>
                    </a:ext>
                  </a:extLst>
                </p:cNvPr>
                <p:cNvSpPr txBox="1"/>
                <p:nvPr/>
              </p:nvSpPr>
              <p:spPr>
                <a:xfrm>
                  <a:off x="2726560" y="3853912"/>
                  <a:ext cx="545983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5CC89B3E-5540-4C83-8558-34D5B4DF8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6560" y="3853912"/>
                  <a:ext cx="545983" cy="2852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DAAD71B-9659-4330-A94B-4453BDB16CCB}"/>
                    </a:ext>
                  </a:extLst>
                </p:cNvPr>
                <p:cNvSpPr txBox="1"/>
                <p:nvPr/>
              </p:nvSpPr>
              <p:spPr>
                <a:xfrm>
                  <a:off x="4464026" y="5051911"/>
                  <a:ext cx="566822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DAAD71B-9659-4330-A94B-4453BDB16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026" y="5051911"/>
                  <a:ext cx="566822" cy="2852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24F02C6-A64B-474A-89D0-C3E1C4596DE5}"/>
                    </a:ext>
                  </a:extLst>
                </p:cNvPr>
                <p:cNvSpPr txBox="1"/>
                <p:nvPr/>
              </p:nvSpPr>
              <p:spPr>
                <a:xfrm>
                  <a:off x="5088886" y="5098017"/>
                  <a:ext cx="545983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24F02C6-A64B-474A-89D0-C3E1C459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886" y="5098017"/>
                  <a:ext cx="545983" cy="2852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1E06EE4-DB41-44A8-8156-52A22C08E0BB}"/>
                    </a:ext>
                  </a:extLst>
                </p:cNvPr>
                <p:cNvSpPr txBox="1"/>
                <p:nvPr/>
              </p:nvSpPr>
              <p:spPr>
                <a:xfrm>
                  <a:off x="5234649" y="5321829"/>
                  <a:ext cx="693460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1E06EE4-DB41-44A8-8156-52A22C08E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649" y="5321829"/>
                  <a:ext cx="693460" cy="28520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5B70581-2FDC-442F-AE51-A74D928846C8}"/>
                    </a:ext>
                  </a:extLst>
                </p:cNvPr>
                <p:cNvSpPr txBox="1"/>
                <p:nvPr/>
              </p:nvSpPr>
              <p:spPr>
                <a:xfrm>
                  <a:off x="5886789" y="5083942"/>
                  <a:ext cx="714298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5B70581-2FDC-442F-AE51-A74D92884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789" y="5083942"/>
                  <a:ext cx="714298" cy="28520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FE02DB0-57C6-480D-8BF9-CD4F22D67400}"/>
                    </a:ext>
                  </a:extLst>
                </p:cNvPr>
                <p:cNvSpPr txBox="1"/>
                <p:nvPr/>
              </p:nvSpPr>
              <p:spPr>
                <a:xfrm>
                  <a:off x="3014687" y="737394"/>
                  <a:ext cx="3400924" cy="361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𝑔𝑒𝑡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: Philosopher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gets chopstick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𝑗</m:t>
                      </m:r>
                    </m:oMath>
                  </a14:m>
                  <a:endParaRPr lang="en-US" sz="16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FE02DB0-57C6-480D-8BF9-CD4F22D67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687" y="737394"/>
                  <a:ext cx="3400924" cy="361830"/>
                </a:xfrm>
                <a:prstGeom prst="rect">
                  <a:avLst/>
                </a:prstGeom>
                <a:blipFill>
                  <a:blip r:embed="rId20"/>
                  <a:stretch>
                    <a:fillRect t="-6780" b="-13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6D87E6B-835F-43F0-8A5F-E6EF189A0472}"/>
                    </a:ext>
                  </a:extLst>
                </p:cNvPr>
                <p:cNvSpPr txBox="1"/>
                <p:nvPr/>
              </p:nvSpPr>
              <p:spPr>
                <a:xfrm>
                  <a:off x="3014687" y="1099941"/>
                  <a:ext cx="3708411" cy="361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: Philosopher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returns chopstick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𝑗</m:t>
                      </m:r>
                    </m:oMath>
                  </a14:m>
                  <a:endParaRPr lang="en-US" sz="16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6D87E6B-835F-43F0-8A5F-E6EF189A0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687" y="1099941"/>
                  <a:ext cx="3708411" cy="361830"/>
                </a:xfrm>
                <a:prstGeom prst="rect">
                  <a:avLst/>
                </a:prstGeom>
                <a:blipFill>
                  <a:blip r:embed="rId21"/>
                  <a:stretch>
                    <a:fillRect t="-6667"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470EAAC-D091-4204-85F6-2A6562AAFCEC}"/>
              </a:ext>
            </a:extLst>
          </p:cNvPr>
          <p:cNvGrpSpPr/>
          <p:nvPr/>
        </p:nvGrpSpPr>
        <p:grpSpPr>
          <a:xfrm>
            <a:off x="6723098" y="653124"/>
            <a:ext cx="4973128" cy="4899249"/>
            <a:chOff x="6723098" y="653124"/>
            <a:chExt cx="4973128" cy="4899249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718808-2D7E-4D4F-A8C7-E473D3D177CF}"/>
                </a:ext>
              </a:extLst>
            </p:cNvPr>
            <p:cNvSpPr/>
            <p:nvPr/>
          </p:nvSpPr>
          <p:spPr>
            <a:xfrm>
              <a:off x="7167335" y="1068241"/>
              <a:ext cx="4114800" cy="4114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7DB32E5-0FE8-45F8-A46B-F9F7C8B46E75}"/>
                </a:ext>
              </a:extLst>
            </p:cNvPr>
            <p:cNvSpPr/>
            <p:nvPr/>
          </p:nvSpPr>
          <p:spPr>
            <a:xfrm>
              <a:off x="8872945" y="1240971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80F487F-B0B0-4E43-9579-06371AFEEB3F}"/>
                </a:ext>
              </a:extLst>
            </p:cNvPr>
            <p:cNvSpPr/>
            <p:nvPr/>
          </p:nvSpPr>
          <p:spPr>
            <a:xfrm>
              <a:off x="7444740" y="2288176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59BFF87-B051-4610-9A92-168DF2A22A22}"/>
                </a:ext>
              </a:extLst>
            </p:cNvPr>
            <p:cNvSpPr/>
            <p:nvPr/>
          </p:nvSpPr>
          <p:spPr>
            <a:xfrm>
              <a:off x="10396945" y="2288176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F4BA3D1-A1A7-49E3-AA5A-882A03C4F4D3}"/>
                </a:ext>
              </a:extLst>
            </p:cNvPr>
            <p:cNvSpPr/>
            <p:nvPr/>
          </p:nvSpPr>
          <p:spPr>
            <a:xfrm>
              <a:off x="7967254" y="4060369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484C29D-1810-4DB5-B0BB-DA09173B6ED5}"/>
                </a:ext>
              </a:extLst>
            </p:cNvPr>
            <p:cNvSpPr/>
            <p:nvPr/>
          </p:nvSpPr>
          <p:spPr>
            <a:xfrm>
              <a:off x="9828711" y="4060369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1DF4C85-B2DF-4345-AE05-5E40ADDA49D6}"/>
                </a:ext>
              </a:extLst>
            </p:cNvPr>
            <p:cNvCxnSpPr/>
            <p:nvPr/>
          </p:nvCxnSpPr>
          <p:spPr>
            <a:xfrm rot="15031295">
              <a:off x="7882643" y="3346580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1C00E6A-B8F5-4413-8F1C-05A95E39F0D8}"/>
                </a:ext>
              </a:extLst>
            </p:cNvPr>
            <p:cNvCxnSpPr/>
            <p:nvPr/>
          </p:nvCxnSpPr>
          <p:spPr>
            <a:xfrm rot="10800000">
              <a:off x="9268492" y="4380459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266356E-A6CB-49E4-9F9A-06CAAACC84C1}"/>
                </a:ext>
              </a:extLst>
            </p:cNvPr>
            <p:cNvCxnSpPr/>
            <p:nvPr/>
          </p:nvCxnSpPr>
          <p:spPr>
            <a:xfrm rot="6779633">
              <a:off x="10469725" y="3371351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170164F-04AF-43B4-A9AE-AA3A18F897FD}"/>
                </a:ext>
              </a:extLst>
            </p:cNvPr>
            <p:cNvCxnSpPr/>
            <p:nvPr/>
          </p:nvCxnSpPr>
          <p:spPr>
            <a:xfrm rot="2311426">
              <a:off x="10041985" y="1751573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41EA3B1-61D9-461C-B4C3-4C2172B405B1}"/>
                </a:ext>
              </a:extLst>
            </p:cNvPr>
            <p:cNvSpPr/>
            <p:nvPr/>
          </p:nvSpPr>
          <p:spPr>
            <a:xfrm>
              <a:off x="8948452" y="2831001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BE6CA48-393C-4150-87B9-521E73B44429}"/>
                </a:ext>
              </a:extLst>
            </p:cNvPr>
            <p:cNvCxnSpPr/>
            <p:nvPr/>
          </p:nvCxnSpPr>
          <p:spPr>
            <a:xfrm rot="18774145">
              <a:off x="8309463" y="1845390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5D62B09E-2372-4D04-A852-19AA6A8352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9479" t="5985" r="7040" b="6924"/>
            <a:stretch/>
          </p:blipFill>
          <p:spPr>
            <a:xfrm flipH="1">
              <a:off x="8711725" y="2712348"/>
              <a:ext cx="1026019" cy="7776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316F289-595B-4BB2-A120-99CD26F56D0F}"/>
                    </a:ext>
                  </a:extLst>
                </p:cNvPr>
                <p:cNvSpPr txBox="1"/>
                <p:nvPr/>
              </p:nvSpPr>
              <p:spPr>
                <a:xfrm>
                  <a:off x="9008254" y="653124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316F289-595B-4BB2-A120-99CD26F56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254" y="653124"/>
                  <a:ext cx="462754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79A79F10-7860-476F-8A25-3C2CC4210085}"/>
                    </a:ext>
                  </a:extLst>
                </p:cNvPr>
                <p:cNvSpPr txBox="1"/>
                <p:nvPr/>
              </p:nvSpPr>
              <p:spPr>
                <a:xfrm>
                  <a:off x="11233472" y="2113057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79A79F10-7860-476F-8A25-3C2CC42100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472" y="2113057"/>
                  <a:ext cx="462754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FB25D04-A7F5-4CFD-B690-F6AB198C4C97}"/>
                    </a:ext>
                  </a:extLst>
                </p:cNvPr>
                <p:cNvSpPr txBox="1"/>
                <p:nvPr/>
              </p:nvSpPr>
              <p:spPr>
                <a:xfrm>
                  <a:off x="10396945" y="4725550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FB25D04-A7F5-4CFD-B690-F6AB198C4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6945" y="4725550"/>
                  <a:ext cx="462754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0C1FDD9-6EA9-4292-85D3-A9895EC53EC5}"/>
                    </a:ext>
                  </a:extLst>
                </p:cNvPr>
                <p:cNvSpPr txBox="1"/>
                <p:nvPr/>
              </p:nvSpPr>
              <p:spPr>
                <a:xfrm>
                  <a:off x="7532530" y="4733105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0C1FDD9-6EA9-4292-85D3-A9895EC53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2530" y="4733105"/>
                  <a:ext cx="46275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5E7663B5-4794-4B29-93F2-8B443D3F6275}"/>
                    </a:ext>
                  </a:extLst>
                </p:cNvPr>
                <p:cNvSpPr txBox="1"/>
                <p:nvPr/>
              </p:nvSpPr>
              <p:spPr>
                <a:xfrm>
                  <a:off x="6753244" y="2186269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5E7663B5-4794-4B29-93F2-8B443D3F6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244" y="2186269"/>
                  <a:ext cx="452880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5C8C255-F51C-4587-8D28-02B29E0B1718}"/>
                    </a:ext>
                  </a:extLst>
                </p:cNvPr>
                <p:cNvSpPr txBox="1"/>
                <p:nvPr/>
              </p:nvSpPr>
              <p:spPr>
                <a:xfrm>
                  <a:off x="7332128" y="1176137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5C8C255-F51C-4587-8D28-02B29E0B1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128" y="1176137"/>
                  <a:ext cx="452880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5963DB9-31DC-4434-91CD-28CABB37DBBA}"/>
                    </a:ext>
                  </a:extLst>
                </p:cNvPr>
                <p:cNvSpPr txBox="1"/>
                <p:nvPr/>
              </p:nvSpPr>
              <p:spPr>
                <a:xfrm>
                  <a:off x="6723098" y="3617022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5963DB9-31DC-4434-91CD-28CABB37D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098" y="3617022"/>
                  <a:ext cx="452880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015B9B6A-9F20-4CA0-9683-710DDA5FC4A5}"/>
                    </a:ext>
                  </a:extLst>
                </p:cNvPr>
                <p:cNvSpPr txBox="1"/>
                <p:nvPr/>
              </p:nvSpPr>
              <p:spPr>
                <a:xfrm>
                  <a:off x="9135652" y="5183041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015B9B6A-9F20-4CA0-9683-710DDA5F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5652" y="5183041"/>
                  <a:ext cx="452880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EA57505-B585-4BB7-9243-E040B1591D87}"/>
                    </a:ext>
                  </a:extLst>
                </p:cNvPr>
                <p:cNvSpPr txBox="1"/>
                <p:nvPr/>
              </p:nvSpPr>
              <p:spPr>
                <a:xfrm>
                  <a:off x="11142110" y="3617022"/>
                  <a:ext cx="4512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EA57505-B585-4BB7-9243-E040B1591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2110" y="3617022"/>
                  <a:ext cx="451277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E4BF4AF-17E2-4AA7-A0CD-D141A6598257}"/>
                    </a:ext>
                  </a:extLst>
                </p:cNvPr>
                <p:cNvSpPr txBox="1"/>
                <p:nvPr/>
              </p:nvSpPr>
              <p:spPr>
                <a:xfrm>
                  <a:off x="10468791" y="1013628"/>
                  <a:ext cx="414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E4BF4AF-17E2-4AA7-A0CD-D141A659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791" y="1013628"/>
                  <a:ext cx="414890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207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2FC0A-9CDD-47AA-9EDB-CE481DC3A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6686743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dirty="0"/>
                  <a:t>Consider state: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𝑝h𝑖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𝑝h𝑖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𝑝h𝑖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𝑝h𝑖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𝑝h𝑖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lim>
                          </m:limLow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philosopher is waiting for the stick to the left</a:t>
                </a:r>
              </a:p>
              <a:p>
                <a:r>
                  <a:rPr lang="en-US" dirty="0"/>
                  <a:t>Deadlock!</a:t>
                </a:r>
              </a:p>
              <a:p>
                <a:endParaRPr lang="en-US" dirty="0"/>
              </a:p>
              <a:p>
                <a:r>
                  <a:rPr lang="en-US" dirty="0"/>
                  <a:t>How do we avoid the deadlock?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2FC0A-9CDD-47AA-9EDB-CE481DC3A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6686743" cy="4695899"/>
              </a:xfrm>
              <a:blipFill>
                <a:blip r:embed="rId2"/>
                <a:stretch>
                  <a:fillRect l="-912" r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FF16F-DD5C-4357-A415-EAC76005F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26D43-96D5-492C-AB7C-BDD69437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30A2BA-02E1-4B2A-9EFF-DE6F4A80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Composed LTS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3FDF0A-E859-4867-81FA-4542D40F8CA4}"/>
              </a:ext>
            </a:extLst>
          </p:cNvPr>
          <p:cNvGrpSpPr/>
          <p:nvPr/>
        </p:nvGrpSpPr>
        <p:grpSpPr>
          <a:xfrm>
            <a:off x="6723098" y="653124"/>
            <a:ext cx="4973128" cy="4899249"/>
            <a:chOff x="6723098" y="653124"/>
            <a:chExt cx="4973128" cy="489924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AFCCA2-814A-45F9-B1A6-8E1439161487}"/>
                </a:ext>
              </a:extLst>
            </p:cNvPr>
            <p:cNvSpPr/>
            <p:nvPr/>
          </p:nvSpPr>
          <p:spPr>
            <a:xfrm>
              <a:off x="7167335" y="1068241"/>
              <a:ext cx="4114800" cy="4114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455539-2F0E-4855-B0F3-135C726BDAB7}"/>
                </a:ext>
              </a:extLst>
            </p:cNvPr>
            <p:cNvSpPr/>
            <p:nvPr/>
          </p:nvSpPr>
          <p:spPr>
            <a:xfrm>
              <a:off x="8872945" y="1240971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2E180E-AE00-4572-BDE8-88FF86726681}"/>
                </a:ext>
              </a:extLst>
            </p:cNvPr>
            <p:cNvSpPr/>
            <p:nvPr/>
          </p:nvSpPr>
          <p:spPr>
            <a:xfrm>
              <a:off x="7444740" y="2288176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2C08A91-7043-4B00-8C9B-0EAD94AC4E5D}"/>
                </a:ext>
              </a:extLst>
            </p:cNvPr>
            <p:cNvSpPr/>
            <p:nvPr/>
          </p:nvSpPr>
          <p:spPr>
            <a:xfrm>
              <a:off x="10396945" y="2288176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530EED-70D4-4FB6-9572-5F7259A4B0D6}"/>
                </a:ext>
              </a:extLst>
            </p:cNvPr>
            <p:cNvSpPr/>
            <p:nvPr/>
          </p:nvSpPr>
          <p:spPr>
            <a:xfrm>
              <a:off x="7967254" y="4060369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001D63F-F020-4341-B1A5-FC077C15C974}"/>
                </a:ext>
              </a:extLst>
            </p:cNvPr>
            <p:cNvSpPr/>
            <p:nvPr/>
          </p:nvSpPr>
          <p:spPr>
            <a:xfrm>
              <a:off x="9828711" y="4060369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D969AB-67D8-4A91-92D8-5894CAF88996}"/>
                </a:ext>
              </a:extLst>
            </p:cNvPr>
            <p:cNvCxnSpPr/>
            <p:nvPr/>
          </p:nvCxnSpPr>
          <p:spPr>
            <a:xfrm rot="15031295">
              <a:off x="7882643" y="3346580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DD5C41A-0313-46D6-90A7-1F5598A29928}"/>
                </a:ext>
              </a:extLst>
            </p:cNvPr>
            <p:cNvCxnSpPr/>
            <p:nvPr/>
          </p:nvCxnSpPr>
          <p:spPr>
            <a:xfrm rot="10800000">
              <a:off x="9268492" y="4380459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D820D7D-DED6-430B-9CE9-299025076155}"/>
                </a:ext>
              </a:extLst>
            </p:cNvPr>
            <p:cNvCxnSpPr/>
            <p:nvPr/>
          </p:nvCxnSpPr>
          <p:spPr>
            <a:xfrm rot="6779633">
              <a:off x="10469725" y="3371351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8ED491E-2FA9-42C7-967D-79475283D05C}"/>
                </a:ext>
              </a:extLst>
            </p:cNvPr>
            <p:cNvCxnSpPr/>
            <p:nvPr/>
          </p:nvCxnSpPr>
          <p:spPr>
            <a:xfrm rot="2311426">
              <a:off x="10041985" y="1751573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F8AF503-8AD9-4AB1-8346-7B268F02965D}"/>
                </a:ext>
              </a:extLst>
            </p:cNvPr>
            <p:cNvSpPr/>
            <p:nvPr/>
          </p:nvSpPr>
          <p:spPr>
            <a:xfrm>
              <a:off x="8948452" y="2831001"/>
              <a:ext cx="640080" cy="64008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D6428B5-8B39-4537-BC34-3195B66C6BD1}"/>
                </a:ext>
              </a:extLst>
            </p:cNvPr>
            <p:cNvCxnSpPr/>
            <p:nvPr/>
          </p:nvCxnSpPr>
          <p:spPr>
            <a:xfrm rot="18774145">
              <a:off x="8309463" y="1845390"/>
              <a:ext cx="0" cy="4056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4720152-0B85-4979-BCEA-AD126AE3B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79" t="5985" r="7040" b="6924"/>
            <a:stretch/>
          </p:blipFill>
          <p:spPr>
            <a:xfrm flipH="1">
              <a:off x="8711725" y="2712348"/>
              <a:ext cx="1026019" cy="7776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46E6BA4-3213-4912-81C6-EE68B3098262}"/>
                    </a:ext>
                  </a:extLst>
                </p:cNvPr>
                <p:cNvSpPr txBox="1"/>
                <p:nvPr/>
              </p:nvSpPr>
              <p:spPr>
                <a:xfrm>
                  <a:off x="9008254" y="653124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46E6BA4-3213-4912-81C6-EE68B3098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254" y="653124"/>
                  <a:ext cx="46275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0576E6F-6665-4297-94BC-3C4DC984104B}"/>
                    </a:ext>
                  </a:extLst>
                </p:cNvPr>
                <p:cNvSpPr txBox="1"/>
                <p:nvPr/>
              </p:nvSpPr>
              <p:spPr>
                <a:xfrm>
                  <a:off x="11233472" y="2113057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0576E6F-6665-4297-94BC-3C4DC9841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472" y="2113057"/>
                  <a:ext cx="46275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F9A1565-BE68-460A-BE89-0AD59179C5FB}"/>
                    </a:ext>
                  </a:extLst>
                </p:cNvPr>
                <p:cNvSpPr txBox="1"/>
                <p:nvPr/>
              </p:nvSpPr>
              <p:spPr>
                <a:xfrm>
                  <a:off x="10396945" y="4725550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F9A1565-BE68-460A-BE89-0AD59179C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6945" y="4725550"/>
                  <a:ext cx="46275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988E156-2DB5-4012-8B90-AE3E4A1FDE6C}"/>
                    </a:ext>
                  </a:extLst>
                </p:cNvPr>
                <p:cNvSpPr txBox="1"/>
                <p:nvPr/>
              </p:nvSpPr>
              <p:spPr>
                <a:xfrm>
                  <a:off x="7532530" y="4733105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988E156-2DB5-4012-8B90-AE3E4A1FD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2530" y="4733105"/>
                  <a:ext cx="46275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42EB3C8-ACEA-41E9-A4FB-E6DA3425BB7C}"/>
                    </a:ext>
                  </a:extLst>
                </p:cNvPr>
                <p:cNvSpPr txBox="1"/>
                <p:nvPr/>
              </p:nvSpPr>
              <p:spPr>
                <a:xfrm>
                  <a:off x="6753244" y="2186269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42EB3C8-ACEA-41E9-A4FB-E6DA3425B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244" y="2186269"/>
                  <a:ext cx="45288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9E97570-C490-4F4A-BEB7-96172C987052}"/>
                    </a:ext>
                  </a:extLst>
                </p:cNvPr>
                <p:cNvSpPr txBox="1"/>
                <p:nvPr/>
              </p:nvSpPr>
              <p:spPr>
                <a:xfrm>
                  <a:off x="7332128" y="1176137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9E97570-C490-4F4A-BEB7-96172C987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128" y="1176137"/>
                  <a:ext cx="45288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8BD7ED2-FBD9-40C8-958F-95656ED252E4}"/>
                    </a:ext>
                  </a:extLst>
                </p:cNvPr>
                <p:cNvSpPr txBox="1"/>
                <p:nvPr/>
              </p:nvSpPr>
              <p:spPr>
                <a:xfrm>
                  <a:off x="6723098" y="3617022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8BD7ED2-FBD9-40C8-958F-95656ED25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098" y="3617022"/>
                  <a:ext cx="45288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830E8BA-98ED-4A97-AE00-AA85350D200F}"/>
                    </a:ext>
                  </a:extLst>
                </p:cNvPr>
                <p:cNvSpPr txBox="1"/>
                <p:nvPr/>
              </p:nvSpPr>
              <p:spPr>
                <a:xfrm>
                  <a:off x="9135652" y="5183041"/>
                  <a:ext cx="4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830E8BA-98ED-4A97-AE00-AA85350D2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5652" y="5183041"/>
                  <a:ext cx="45288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A1E877D-E8C4-4896-AD56-1CD02AC87CFE}"/>
                    </a:ext>
                  </a:extLst>
                </p:cNvPr>
                <p:cNvSpPr txBox="1"/>
                <p:nvPr/>
              </p:nvSpPr>
              <p:spPr>
                <a:xfrm>
                  <a:off x="11142110" y="3617022"/>
                  <a:ext cx="4512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A1E877D-E8C4-4896-AD56-1CD02AC87C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2110" y="3617022"/>
                  <a:ext cx="45127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CABAC3A-8EA2-4F74-8E4E-D58AF88F0556}"/>
                    </a:ext>
                  </a:extLst>
                </p:cNvPr>
                <p:cNvSpPr txBox="1"/>
                <p:nvPr/>
              </p:nvSpPr>
              <p:spPr>
                <a:xfrm>
                  <a:off x="10468791" y="1013628"/>
                  <a:ext cx="414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CABAC3A-8EA2-4F74-8E4E-D58AF88F0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791" y="1013628"/>
                  <a:ext cx="41489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39051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B13310-B9FE-45CE-8E89-E9ED1CB552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988141"/>
                <a:ext cx="8670166" cy="50443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Deadlocks happen due to cyclic dependencies: break the cycle!</a:t>
                </a:r>
              </a:p>
              <a:p>
                <a:r>
                  <a:rPr lang="en-US" dirty="0"/>
                  <a:t>Two ingredients: </a:t>
                </a:r>
              </a:p>
              <a:p>
                <a:pPr marL="868680" lvl="1" indent="-457200">
                  <a:buAutoNum type="arabicParenR"/>
                </a:pPr>
                <a:r>
                  <a:rPr lang="en-US" dirty="0"/>
                  <a:t>allow chopsticks to be available for only one philosopher at a time</a:t>
                </a:r>
              </a:p>
              <a:p>
                <a:pPr marL="868680" lvl="1" indent="-457200">
                  <a:buAutoNum type="arabicParenR"/>
                </a:pPr>
                <a:r>
                  <a:rPr lang="en-US" dirty="0"/>
                  <a:t>start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𝑎𝑣𝑎𝑖𝑙𝑎𝑏𝑙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even, and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𝑎𝑣𝑎𝑖𝑙𝑎𝑏𝑙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odd</a:t>
                </a:r>
              </a:p>
              <a:p>
                <a:r>
                  <a:rPr lang="en-US" dirty="0"/>
                  <a:t>Symmetry breaking leads to deadlock-freedom and starvation-freedom</a:t>
                </a:r>
              </a:p>
              <a:p>
                <a:r>
                  <a:rPr lang="en-US" dirty="0"/>
                  <a:t>What happens if one of the philosopher decides to diet, and never exit thinking state? [Previous solution requires an alternating policy for chopsticks]</a:t>
                </a:r>
              </a:p>
              <a:p>
                <a:r>
                  <a:rPr lang="en-US" dirty="0"/>
                  <a:t>Related to </a:t>
                </a:r>
                <a:r>
                  <a:rPr lang="en-US" i="1" dirty="0"/>
                  <a:t>fault tolerance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B13310-B9FE-45CE-8E89-E9ED1CB552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988141"/>
                <a:ext cx="8670166" cy="5044359"/>
              </a:xfrm>
              <a:blipFill>
                <a:blip r:embed="rId2"/>
                <a:stretch>
                  <a:fillRect l="-703" t="-2657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4C664C-3C04-4544-84A4-EE2EDCCF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6EA56-C166-4AE4-B1E6-B8CC2142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EB4242-6044-4184-8204-53C8BE55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Dining Philosophers Deadlock-Freedom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3437E8-88ED-442D-B8E0-3388B77E5939}"/>
              </a:ext>
            </a:extLst>
          </p:cNvPr>
          <p:cNvGrpSpPr/>
          <p:nvPr/>
        </p:nvGrpSpPr>
        <p:grpSpPr>
          <a:xfrm>
            <a:off x="8743950" y="1841556"/>
            <a:ext cx="2744254" cy="3174888"/>
            <a:chOff x="4321759" y="2144118"/>
            <a:chExt cx="2744254" cy="3174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5FCAAFC-016D-4CD9-A937-4A7A684F622A}"/>
                    </a:ext>
                  </a:extLst>
                </p:cNvPr>
                <p:cNvSpPr/>
                <p:nvPr/>
              </p:nvSpPr>
              <p:spPr>
                <a:xfrm>
                  <a:off x="5160515" y="2144118"/>
                  <a:ext cx="1069945" cy="58353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𝑎𝑣𝑎𝑖𝑙𝑎𝑏𝑙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5FCAAFC-016D-4CD9-A937-4A7A684F62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515" y="2144118"/>
                  <a:ext cx="1069945" cy="58353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6EDD77C-F662-40C9-BA93-9FD754307E94}"/>
                    </a:ext>
                  </a:extLst>
                </p:cNvPr>
                <p:cNvSpPr/>
                <p:nvPr/>
              </p:nvSpPr>
              <p:spPr>
                <a:xfrm>
                  <a:off x="4321759" y="3442939"/>
                  <a:ext cx="1069945" cy="58353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𝑝h𝑖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6EDD77C-F662-40C9-BA93-9FD754307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759" y="3442939"/>
                  <a:ext cx="1069945" cy="58353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F5CC52-6246-45BE-8F41-F7D763A2661A}"/>
                    </a:ext>
                  </a:extLst>
                </p:cNvPr>
                <p:cNvSpPr/>
                <p:nvPr/>
              </p:nvSpPr>
              <p:spPr>
                <a:xfrm>
                  <a:off x="5996068" y="3442939"/>
                  <a:ext cx="1069945" cy="58353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𝑝h𝑖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F5CC52-6246-45BE-8F41-F7D763A266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068" y="3442939"/>
                  <a:ext cx="1069945" cy="58353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9B3253E-2B2C-4B3B-9204-15875396B1B9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4856732" y="2642194"/>
              <a:ext cx="460473" cy="800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7488514-186B-46C8-A7EA-EE955755E574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6073770" y="2642194"/>
              <a:ext cx="457271" cy="80074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C4CA1C3-669E-41AB-A3BF-EFCE46FBBBC8}"/>
                    </a:ext>
                  </a:extLst>
                </p:cNvPr>
                <p:cNvSpPr/>
                <p:nvPr/>
              </p:nvSpPr>
              <p:spPr>
                <a:xfrm>
                  <a:off x="5221597" y="4735474"/>
                  <a:ext cx="1069945" cy="58353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𝑎𝑣𝑎𝑖𝑙𝑎𝑏𝑙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C4CA1C3-669E-41AB-A3BF-EFCE46FBB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597" y="4735474"/>
                  <a:ext cx="1069945" cy="583532"/>
                </a:xfrm>
                <a:prstGeom prst="ellipse">
                  <a:avLst/>
                </a:prstGeom>
                <a:blipFill>
                  <a:blip r:embed="rId6"/>
                  <a:stretch>
                    <a:fillRect l="-34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053888-1BE1-410F-80D7-43D43B2A20C3}"/>
                </a:ext>
              </a:extLst>
            </p:cNvPr>
            <p:cNvCxnSpPr>
              <a:cxnSpLocks/>
              <a:stCxn id="8" idx="4"/>
              <a:endCxn id="14" idx="1"/>
            </p:cNvCxnSpPr>
            <p:nvPr/>
          </p:nvCxnSpPr>
          <p:spPr>
            <a:xfrm>
              <a:off x="4856732" y="4026471"/>
              <a:ext cx="521555" cy="7944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6EF0F7-CAF9-464F-862B-B95D6104E211}"/>
                </a:ext>
              </a:extLst>
            </p:cNvPr>
            <p:cNvCxnSpPr>
              <a:cxnSpLocks/>
              <a:stCxn id="14" idx="7"/>
              <a:endCxn id="9" idx="4"/>
            </p:cNvCxnSpPr>
            <p:nvPr/>
          </p:nvCxnSpPr>
          <p:spPr>
            <a:xfrm flipV="1">
              <a:off x="6134852" y="4026471"/>
              <a:ext cx="396189" cy="7944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247E1-61E9-451F-B7CC-1D291143FD08}"/>
                    </a:ext>
                  </a:extLst>
                </p:cNvPr>
                <p:cNvSpPr txBox="1"/>
                <p:nvPr/>
              </p:nvSpPr>
              <p:spPr>
                <a:xfrm>
                  <a:off x="4595074" y="2804987"/>
                  <a:ext cx="566822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247E1-61E9-451F-B7CC-1D291143F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5074" y="2804987"/>
                  <a:ext cx="566822" cy="285206"/>
                </a:xfrm>
                <a:prstGeom prst="rect">
                  <a:avLst/>
                </a:prstGeom>
                <a:blipFill>
                  <a:blip r:embed="rId7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08B84F0-8836-420B-90E5-9BEF5F51CE89}"/>
                    </a:ext>
                  </a:extLst>
                </p:cNvPr>
                <p:cNvSpPr txBox="1"/>
                <p:nvPr/>
              </p:nvSpPr>
              <p:spPr>
                <a:xfrm>
                  <a:off x="4640393" y="4377159"/>
                  <a:ext cx="545983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08B84F0-8836-420B-90E5-9BEF5F51C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393" y="4377159"/>
                  <a:ext cx="545983" cy="2852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0E2D23-E8BF-4EEE-AA57-3F3B9CBA6056}"/>
                    </a:ext>
                  </a:extLst>
                </p:cNvPr>
                <p:cNvSpPr txBox="1"/>
                <p:nvPr/>
              </p:nvSpPr>
              <p:spPr>
                <a:xfrm>
                  <a:off x="6262013" y="2796343"/>
                  <a:ext cx="693460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0E2D23-E8BF-4EEE-AA57-3F3B9CBA6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013" y="2796343"/>
                  <a:ext cx="693460" cy="2852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275DB99-AD6D-4B8B-A1E6-59CA6D5C1B3B}"/>
                    </a:ext>
                  </a:extLst>
                </p:cNvPr>
                <p:cNvSpPr txBox="1"/>
                <p:nvPr/>
              </p:nvSpPr>
              <p:spPr>
                <a:xfrm>
                  <a:off x="6291542" y="4377159"/>
                  <a:ext cx="714298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275DB99-AD6D-4B8B-A1E6-59CA6D5C1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542" y="4377159"/>
                  <a:ext cx="714298" cy="2852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759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B2AB21-B5B3-41DA-AE20-B40E121D8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270000"/>
                <a:ext cx="11699087" cy="4414040"/>
              </a:xfrm>
            </p:spPr>
            <p:txBody>
              <a:bodyPr/>
              <a:lstStyle/>
              <a:p>
                <a:r>
                  <a:rPr lang="en-US" dirty="0"/>
                  <a:t>We have only been using state-based properties, i.e., subsets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decorate states in the LTS</a:t>
                </a:r>
              </a:p>
              <a:p>
                <a:r>
                  <a:rPr lang="en-US" dirty="0"/>
                  <a:t>You can also have action-based properties, where properties are defined over sequences of action names or labels (atomic propositions over actions), or even a mixture of state and action labels</a:t>
                </a:r>
              </a:p>
              <a:p>
                <a:r>
                  <a:rPr lang="en-US" dirty="0"/>
                  <a:t>The notation becomes quite clunky so we will avoid properties over actions unless we need them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B2AB21-B5B3-41DA-AE20-B40E121D8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270000"/>
                <a:ext cx="11699087" cy="4414040"/>
              </a:xfrm>
              <a:blipFill>
                <a:blip r:embed="rId2"/>
                <a:stretch>
                  <a:fillRect l="-521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1D0E7-EC2C-4003-9D5F-98A0D468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DB001-9EA7-43F5-AF28-C2E874EC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D8AE94-06B2-46DD-B589-496D142E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properties: state-based vs. action-based</a:t>
            </a:r>
          </a:p>
        </p:txBody>
      </p:sp>
    </p:spTree>
    <p:extLst>
      <p:ext uri="{BB962C8B-B14F-4D97-AF65-F5344CB8AC3E}">
        <p14:creationId xmlns:p14="http://schemas.microsoft.com/office/powerpoint/2010/main" val="146500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7966D8-AF97-4CD4-AD12-C74761841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programs/processes trying to enter a critical section:</a:t>
                </a:r>
              </a:p>
              <a:p>
                <a:pPr marL="0" indent="0">
                  <a:buNone/>
                </a:pPr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𝑚𝑢𝑡𝑒𝑥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≤1 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all sequences of subsets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s.t.</a:t>
                </a:r>
                <a:r>
                  <a:rPr lang="en-US" dirty="0"/>
                  <a:t> no subset in the sequence contains more than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𝑐𝑠</m:t>
                    </m:r>
                  </m:oMath>
                </a14:m>
                <a:r>
                  <a:rPr lang="en-US" dirty="0"/>
                  <a:t> label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7966D8-AF97-4CD4-AD12-C74761841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8EE61-1CF9-4A95-9B67-0B6FBDC8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917CF-7D26-451F-96F8-758BB74F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0D42BF6-C410-4E5D-B522-5CF67674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property</a:t>
            </a:r>
          </a:p>
        </p:txBody>
      </p:sp>
    </p:spTree>
    <p:extLst>
      <p:ext uri="{BB962C8B-B14F-4D97-AF65-F5344CB8AC3E}">
        <p14:creationId xmlns:p14="http://schemas.microsoft.com/office/powerpoint/2010/main" val="46079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0069F3-66C4-4497-8E4C-78021D3AB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422400"/>
                <a:ext cx="11699087" cy="426164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processes trying to enter the critical section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 :∃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 :∃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Also written as: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</m:oMath>
                </a14:m>
                <a:r>
                  <a:rPr lang="en-US" dirty="0"/>
                  <a:t> stands for “exist infinitely many”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0069F3-66C4-4497-8E4C-78021D3AB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422400"/>
                <a:ext cx="11699087" cy="4261640"/>
              </a:xfrm>
              <a:blipFill>
                <a:blip r:embed="rId2"/>
                <a:stretch>
                  <a:fillRect l="-521" t="-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311EA-3421-4C19-AF39-20701BF88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65876-1963-4C26-A632-7E532928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FDE9EC-7051-4BD6-9BBC-01C95E75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Starvation freedom</a:t>
            </a:r>
          </a:p>
        </p:txBody>
      </p:sp>
    </p:spTree>
    <p:extLst>
      <p:ext uri="{BB962C8B-B14F-4D97-AF65-F5344CB8AC3E}">
        <p14:creationId xmlns:p14="http://schemas.microsoft.com/office/powerpoint/2010/main" val="103034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9FB7A5-D34A-44C8-A6C6-56795BAF24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Trace inclusion: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𝑇𝑟𝑎𝑐𝑒𝑠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Trace equivalence: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𝑇𝑟𝑎𝑐𝑒𝑠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Statements A and B are equivalent</a:t>
                </a:r>
              </a:p>
              <a:p>
                <a:r>
                  <a:rPr lang="en-US" b="0" dirty="0"/>
                  <a:t>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B: For any LT property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Show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B</a:t>
                </a:r>
              </a:p>
              <a:p>
                <a:pPr marL="514350" indent="-514350">
                  <a:buFont typeface="Wingdings 3" panose="05040102010807070707" pitchFamily="18" charset="2"/>
                  <a:buAutoNum type="arabicPeriod"/>
                </a:pPr>
                <a:r>
                  <a:rPr lang="en-US" dirty="0"/>
                  <a:t>Show 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9FB7A5-D34A-44C8-A6C6-56795BAF24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C2C54-92CD-42EF-B42C-02BD96F7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271CD-7489-44B4-BEAB-42EDA995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2A520E-E400-412C-BE6F-BB2009D4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equivalence and LT properties</a:t>
            </a:r>
          </a:p>
        </p:txBody>
      </p:sp>
    </p:spTree>
    <p:extLst>
      <p:ext uri="{BB962C8B-B14F-4D97-AF65-F5344CB8AC3E}">
        <p14:creationId xmlns:p14="http://schemas.microsoft.com/office/powerpoint/2010/main" val="4103322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E077D7-89E3-44EE-89C1-2E184DD012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B: For any LT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B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be an LT property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. By definition,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From A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From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. By definition,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E077D7-89E3-44EE-89C1-2E184DD01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542B0-B26E-4B55-9BC1-64678EBA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A47F7-F951-4186-A1BF-5EFAC8D1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937AC1-BF0E-4D39-9FA2-34FFEA5B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</a:t>
            </a:r>
          </a:p>
        </p:txBody>
      </p:sp>
    </p:spTree>
    <p:extLst>
      <p:ext uri="{BB962C8B-B14F-4D97-AF65-F5344CB8AC3E}">
        <p14:creationId xmlns:p14="http://schemas.microsoft.com/office/powerpoint/2010/main" val="337088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E077D7-89E3-44EE-89C1-2E184DD012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B: For any LT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Assume that for all LT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As the above statement holds for all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it must hold for the smallest such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i.e.,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By assumption,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𝑇𝑟𝑎𝑐𝑒𝑠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ba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E077D7-89E3-44EE-89C1-2E184DD01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542B0-B26E-4B55-9BC1-64678EBA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A47F7-F951-4186-A1BF-5EFAC8D1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937AC1-BF0E-4D39-9FA2-34FFEA5B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</a:t>
            </a:r>
          </a:p>
        </p:txBody>
      </p:sp>
    </p:spTree>
    <p:extLst>
      <p:ext uri="{BB962C8B-B14F-4D97-AF65-F5344CB8AC3E}">
        <p14:creationId xmlns:p14="http://schemas.microsoft.com/office/powerpoint/2010/main" val="3036309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0E9F14-9D18-4987-9730-AFA5039E7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Theorem: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⇔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satisfy the same LT properties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Follows from previous theorem and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limUpp>
                        <m:limUp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𝑑𝑒𝑓</m:t>
                          </m:r>
                        </m:lim>
                      </m:limUp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𝑇𝑟𝑎𝑐𝑒𝑠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𝑇𝑟𝑎𝑐𝑒𝑠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𝑇𝑟𝑎𝑐𝑒𝑠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𝑇𝑟𝑎𝑐𝑒𝑠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0E9F14-9D18-4987-9730-AFA5039E7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C6150-7DA0-4993-AE8C-EC395914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F781A-4A69-4A5A-B6F8-01EE4606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42AEF8-EC49-4F41-99A2-2A2C4137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equivalence and LT properties</a:t>
            </a:r>
          </a:p>
        </p:txBody>
      </p:sp>
    </p:spTree>
    <p:extLst>
      <p:ext uri="{BB962C8B-B14F-4D97-AF65-F5344CB8AC3E}">
        <p14:creationId xmlns:p14="http://schemas.microsoft.com/office/powerpoint/2010/main" val="1351097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8AFEF7-AA27-4202-87B7-0B87365E9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Invariants: LT properties given by condition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over state labels that must hold in all </a:t>
                </a:r>
                <a:r>
                  <a:rPr lang="en-US" i="1" dirty="0"/>
                  <a:t>reachable </a:t>
                </a:r>
                <a:r>
                  <a:rPr lang="en-US" dirty="0"/>
                  <a:t>states of the given LTS</a:t>
                </a:r>
              </a:p>
              <a:p>
                <a:r>
                  <a:rPr lang="en-US" dirty="0"/>
                  <a:t>Definition: LT property is an invariant if there is a propositional logic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𝐴𝑃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</a:t>
                </a:r>
              </a:p>
              <a:p>
                <a:pPr marL="742950" lvl="1" indent="-514350">
                  <a:buFont typeface="+mj-lt"/>
                  <a:buAutoNum type="arabicPeriod"/>
                </a:pPr>
                <a:r>
                  <a:rPr lang="en-US" dirty="0"/>
                  <a:t>i</a:t>
                </a:r>
                <a:r>
                  <a:rPr lang="en-US" b="0" dirty="0"/>
                  <a:t>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all paths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:pPr marL="742950" lvl="1" indent="-514350">
                  <a:buFont typeface="+mj-lt"/>
                  <a:buAutoNum type="arabicPeriod"/>
                </a:pPr>
                <a:r>
                  <a:rPr lang="en-US" b="0" dirty="0"/>
                  <a:t>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that belong to a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:pPr marL="742950" lvl="1" indent="-514350">
                  <a:buFont typeface="+mj-lt"/>
                  <a:buAutoNum type="arabicPeriod"/>
                </a:pPr>
                <a:r>
                  <a:rPr lang="en-US" dirty="0"/>
                  <a:t>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</m:oMath>
                </a14:m>
                <a:endParaRPr lang="en-US" dirty="0"/>
              </a:p>
              <a:p>
                <a:pPr marL="7429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8AFEF7-AA27-4202-87B7-0B87365E9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33EFB-722F-4039-B109-3D60222A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75F18-E4BF-4FF5-92F2-8C8289D2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DA5292-B004-4B52-A888-C4FB48343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Invariants</a:t>
            </a:r>
          </a:p>
        </p:txBody>
      </p:sp>
    </p:spTree>
    <p:extLst>
      <p:ext uri="{BB962C8B-B14F-4D97-AF65-F5344CB8AC3E}">
        <p14:creationId xmlns:p14="http://schemas.microsoft.com/office/powerpoint/2010/main" val="214035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F1C462-7BEE-44BD-8312-C2C0956CB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289050"/>
                <a:ext cx="11699087" cy="4394990"/>
              </a:xfrm>
            </p:spPr>
            <p:txBody>
              <a:bodyPr/>
              <a:lstStyle/>
              <a:p>
                <a:r>
                  <a:rPr lang="en-US" dirty="0"/>
                  <a:t>Given: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Syntax defines well-formed formulas in the logic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∷=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BNF form of specifying syntax</a:t>
                </a:r>
              </a:p>
              <a:p>
                <a:r>
                  <a:rPr lang="en-US" dirty="0"/>
                  <a:t>Each expression separated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</m:oMath>
                </a14:m>
                <a:r>
                  <a:rPr lang="en-US" dirty="0"/>
                  <a:t> denotes a way a formula could be constructed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means that you can use the binary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with two valid (</a:t>
                </a:r>
                <a:r>
                  <a:rPr lang="en-US" i="1" dirty="0"/>
                  <a:t>and possibly different!</a:t>
                </a:r>
                <a:r>
                  <a:rPr lang="en-US" dirty="0"/>
                  <a:t>) valid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a formal way to specify grammars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F1C462-7BEE-44BD-8312-C2C0956CB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289050"/>
                <a:ext cx="11699087" cy="4394990"/>
              </a:xfrm>
              <a:blipFill>
                <a:blip r:embed="rId2"/>
                <a:stretch>
                  <a:fillRect l="-521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EFAC2-DFE1-4100-A141-AC430B1C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34E9-D92D-44F9-B3B3-40AB0F6B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82E31C-AF10-406C-83B9-6798F24C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aside to propositional logic: syntax</a:t>
            </a:r>
          </a:p>
        </p:txBody>
      </p:sp>
    </p:spTree>
    <p:extLst>
      <p:ext uri="{BB962C8B-B14F-4D97-AF65-F5344CB8AC3E}">
        <p14:creationId xmlns:p14="http://schemas.microsoft.com/office/powerpoint/2010/main" val="229696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A4C36-0900-463C-ABB2-CD2D3B7E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Linear-Time Properties</a:t>
            </a:r>
          </a:p>
          <a:p>
            <a:r>
              <a:rPr lang="en-US" dirty="0"/>
              <a:t>Safety Properties</a:t>
            </a:r>
          </a:p>
          <a:p>
            <a:pPr lvl="1"/>
            <a:r>
              <a:rPr lang="en-US" dirty="0"/>
              <a:t>Invariants</a:t>
            </a:r>
          </a:p>
          <a:p>
            <a:pPr lvl="1"/>
            <a:r>
              <a:rPr lang="en-US" dirty="0"/>
              <a:t>Path-based Safety Properties</a:t>
            </a:r>
          </a:p>
          <a:p>
            <a:r>
              <a:rPr lang="en-US" dirty="0"/>
              <a:t>Liveness Properties</a:t>
            </a:r>
          </a:p>
          <a:p>
            <a:r>
              <a:rPr lang="en-US" dirty="0"/>
              <a:t>Fairness</a:t>
            </a:r>
          </a:p>
          <a:p>
            <a:r>
              <a:rPr lang="en-US" dirty="0"/>
              <a:t>Regular properties</a:t>
            </a:r>
          </a:p>
          <a:p>
            <a:pPr lvl="1"/>
            <a:r>
              <a:rPr lang="en-US" dirty="0"/>
              <a:t>NFA/DFA</a:t>
            </a:r>
          </a:p>
          <a:p>
            <a:r>
              <a:rPr lang="en-US" strike="sngStrike" dirty="0"/>
              <a:t>Deadlocks &amp; </a:t>
            </a:r>
            <a:r>
              <a:rPr lang="en-US" strike="sngStrike" dirty="0" err="1"/>
              <a:t>Livelocks</a:t>
            </a:r>
            <a:endParaRPr lang="en-US" strike="sngStrike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7A8BC-83B4-446D-872F-376AAD28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A0D78-5AC5-439B-B3E0-54D836BD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AA3724-17CA-4775-9A1D-E05D4452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9923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E3EE83-495A-49B5-81D3-9CAC18068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are defined using a valuation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that maps each proposition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(1) 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(0) </a:t>
                </a:r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as short-hand for true and false respectively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E3EE83-495A-49B5-81D3-9CAC18068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1CD020-0DB6-4FAB-A853-3C03BA79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77E98-68EB-4E8C-9E61-0A3F2BD8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5D30A6-9E8E-4A3D-927E-02612A28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logic: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A2740F2-FEA7-43F8-99CA-603316D145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208027"/>
                  </p:ext>
                </p:extLst>
              </p:nvPr>
            </p:nvGraphicFramePr>
            <p:xfrm>
              <a:off x="113898" y="2336795"/>
              <a:ext cx="5902325" cy="26108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410752">
                      <a:extLst>
                        <a:ext uri="{9D8B030D-6E8A-4147-A177-3AD203B41FA5}">
                          <a16:colId xmlns:a16="http://schemas.microsoft.com/office/drawing/2014/main" val="1875940998"/>
                        </a:ext>
                      </a:extLst>
                    </a:gridCol>
                    <a:gridCol w="3491573">
                      <a:extLst>
                        <a:ext uri="{9D8B030D-6E8A-4147-A177-3AD203B41FA5}">
                          <a16:colId xmlns:a16="http://schemas.microsoft.com/office/drawing/2014/main" val="36038238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  <m:d>
                                  <m:dPr>
                                    <m:ctrlP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918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3453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2629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if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otherwise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463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if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otherwise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278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if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=1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and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otherwise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707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A2740F2-FEA7-43F8-99CA-603316D145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208027"/>
                  </p:ext>
                </p:extLst>
              </p:nvPr>
            </p:nvGraphicFramePr>
            <p:xfrm>
              <a:off x="113898" y="2336795"/>
              <a:ext cx="5902325" cy="26108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410752">
                      <a:extLst>
                        <a:ext uri="{9D8B030D-6E8A-4147-A177-3AD203B41FA5}">
                          <a16:colId xmlns:a16="http://schemas.microsoft.com/office/drawing/2014/main" val="1875940998"/>
                        </a:ext>
                      </a:extLst>
                    </a:gridCol>
                    <a:gridCol w="3491573">
                      <a:extLst>
                        <a:ext uri="{9D8B030D-6E8A-4147-A177-3AD203B41FA5}">
                          <a16:colId xmlns:a16="http://schemas.microsoft.com/office/drawing/2014/main" val="36038238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3" t="-1639" r="-145960" b="-9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284" t="-1639" r="-873" b="-9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918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3" t="-101639" r="-145960" b="-8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3453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3" t="-201639" r="-145960" b="-7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2629047"/>
                      </a:ext>
                    </a:extLst>
                  </a:tr>
                  <a:tr h="499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3" t="-224390" r="-145960" b="-4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284" t="-224390" r="-873" b="-4353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1463159"/>
                      </a:ext>
                    </a:extLst>
                  </a:tr>
                  <a:tr h="499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3" t="-324390" r="-145960" b="-3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284" t="-324390" r="-873" b="-3353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8278038"/>
                      </a:ext>
                    </a:extLst>
                  </a:tr>
                  <a:tr h="499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3" t="-424390" r="-145960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284" t="-424390" r="-873" b="-2353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7074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3447D11-1E75-42EA-80B7-89DBCC88E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481147"/>
                  </p:ext>
                </p:extLst>
              </p:nvPr>
            </p:nvGraphicFramePr>
            <p:xfrm>
              <a:off x="6069006" y="2349490"/>
              <a:ext cx="5902325" cy="236855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410752">
                      <a:extLst>
                        <a:ext uri="{9D8B030D-6E8A-4147-A177-3AD203B41FA5}">
                          <a16:colId xmlns:a16="http://schemas.microsoft.com/office/drawing/2014/main" val="1875940998"/>
                        </a:ext>
                      </a:extLst>
                    </a:gridCol>
                    <a:gridCol w="3491573">
                      <a:extLst>
                        <a:ext uri="{9D8B030D-6E8A-4147-A177-3AD203B41FA5}">
                          <a16:colId xmlns:a16="http://schemas.microsoft.com/office/drawing/2014/main" val="36038238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  <m:d>
                                  <m:dPr>
                                    <m:ctrlP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  <m:t>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918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if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and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otherwise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3453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if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otherwise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2629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if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=1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and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otherwise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463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if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otherwise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2780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3447D11-1E75-42EA-80B7-89DBCC88E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481147"/>
                  </p:ext>
                </p:extLst>
              </p:nvPr>
            </p:nvGraphicFramePr>
            <p:xfrm>
              <a:off x="6069006" y="2349490"/>
              <a:ext cx="5902325" cy="236855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410752">
                      <a:extLst>
                        <a:ext uri="{9D8B030D-6E8A-4147-A177-3AD203B41FA5}">
                          <a16:colId xmlns:a16="http://schemas.microsoft.com/office/drawing/2014/main" val="1875940998"/>
                        </a:ext>
                      </a:extLst>
                    </a:gridCol>
                    <a:gridCol w="3491573">
                      <a:extLst>
                        <a:ext uri="{9D8B030D-6E8A-4147-A177-3AD203B41FA5}">
                          <a16:colId xmlns:a16="http://schemas.microsoft.com/office/drawing/2014/main" val="36038238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3" t="-139344" r="-145707" b="-8557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9284" t="-139344" r="-698" b="-8557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918634"/>
                      </a:ext>
                    </a:extLst>
                  </a:tr>
                  <a:tr h="499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3" t="-178049" r="-145707" b="-5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9284" t="-178049" r="-698" b="-536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453052"/>
                      </a:ext>
                    </a:extLst>
                  </a:tr>
                  <a:tr h="499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3" t="-278049" r="-145707" b="-4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9284" t="-278049" r="-698" b="-436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2629047"/>
                      </a:ext>
                    </a:extLst>
                  </a:tr>
                  <a:tr h="499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3" t="-378049" r="-145707" b="-3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9284" t="-378049" r="-698" b="-336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1463159"/>
                      </a:ext>
                    </a:extLst>
                  </a:tr>
                  <a:tr h="499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3" t="-478049" r="-145707" b="-2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9284" t="-478049" r="-698" b="-236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82780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FA1953-38F1-4746-8036-2DABC769DAF2}"/>
                  </a:ext>
                </a:extLst>
              </p:cNvPr>
              <p:cNvSpPr txBox="1"/>
              <p:nvPr/>
            </p:nvSpPr>
            <p:spPr>
              <a:xfrm>
                <a:off x="326232" y="5388448"/>
                <a:ext cx="9228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Propositional logic can be defined with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: all other operators are for convenience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FA1953-38F1-4746-8036-2DABC769D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5388448"/>
                <a:ext cx="9228232" cy="369332"/>
              </a:xfrm>
              <a:prstGeom prst="rect">
                <a:avLst/>
              </a:prstGeom>
              <a:blipFill>
                <a:blip r:embed="rId5"/>
                <a:stretch>
                  <a:fillRect l="-595" t="-11475" r="-6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425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614CBD-4246-46F9-8668-9E527897C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512" y="1281045"/>
                <a:ext cx="7008819" cy="379852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it is never the case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Is this invariant satisfied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614CBD-4246-46F9-8668-9E527897C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512" y="1281045"/>
                <a:ext cx="7008819" cy="3798528"/>
              </a:xfrm>
              <a:blipFill>
                <a:blip r:embed="rId2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FF115-436F-4035-932F-3EA096E0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13F88-C9C4-406D-922A-13497103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625BF4-0813-40B9-BDA6-28E2E9C8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3907"/>
            <a:ext cx="7097720" cy="840494"/>
          </a:xfrm>
        </p:spPr>
        <p:txBody>
          <a:bodyPr/>
          <a:lstStyle/>
          <a:p>
            <a:r>
              <a:rPr lang="en-US" dirty="0"/>
              <a:t>Invariant for traffic lights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F6D4E7-4782-429D-80BC-F51FC5A2878C}"/>
              </a:ext>
            </a:extLst>
          </p:cNvPr>
          <p:cNvGrpSpPr/>
          <p:nvPr/>
        </p:nvGrpSpPr>
        <p:grpSpPr>
          <a:xfrm>
            <a:off x="8356647" y="1281045"/>
            <a:ext cx="2331015" cy="3506866"/>
            <a:chOff x="9645697" y="1293745"/>
            <a:chExt cx="2331015" cy="35068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E6DA01-359B-4FEA-8328-B8DFE0AA02B7}"/>
                </a:ext>
              </a:extLst>
            </p:cNvPr>
            <p:cNvGrpSpPr/>
            <p:nvPr/>
          </p:nvGrpSpPr>
          <p:grpSpPr>
            <a:xfrm>
              <a:off x="9968419" y="1528880"/>
              <a:ext cx="1808637" cy="2955379"/>
              <a:chOff x="9968419" y="1528880"/>
              <a:chExt cx="1808637" cy="29553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D885F7FB-0D45-44D2-82A2-2305BA1BF84B}"/>
                      </a:ext>
                    </a:extLst>
                  </p:cNvPr>
                  <p:cNvSpPr/>
                  <p:nvPr/>
                </p:nvSpPr>
                <p:spPr>
                  <a:xfrm>
                    <a:off x="10373946" y="2029824"/>
                    <a:ext cx="680729" cy="671441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D885F7FB-0D45-44D2-82A2-2305BA1BF8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946" y="2029824"/>
                    <a:ext cx="680729" cy="67144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 l="-2632"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712DFD52-48EB-4C7F-88B1-A9CF3D5A399D}"/>
                      </a:ext>
                    </a:extLst>
                  </p:cNvPr>
                  <p:cNvSpPr/>
                  <p:nvPr/>
                </p:nvSpPr>
                <p:spPr>
                  <a:xfrm>
                    <a:off x="10373945" y="3812818"/>
                    <a:ext cx="680729" cy="671441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712DFD52-48EB-4C7F-88B1-A9CF3D5A39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945" y="3812818"/>
                    <a:ext cx="680729" cy="67144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Connector: Curved 78">
                <a:extLst>
                  <a:ext uri="{FF2B5EF4-FFF2-40B4-BE49-F238E27FC236}">
                    <a16:creationId xmlns:a16="http://schemas.microsoft.com/office/drawing/2014/main" id="{09B69F05-834D-42E6-9939-7CD474638E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V="1">
                <a:off x="10473635" y="2602935"/>
                <a:ext cx="1" cy="1308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2" name="Connector: Curved 78">
                <a:extLst>
                  <a:ext uri="{FF2B5EF4-FFF2-40B4-BE49-F238E27FC236}">
                    <a16:creationId xmlns:a16="http://schemas.microsoft.com/office/drawing/2014/main" id="{45682628-10B1-4372-83AF-24763C2B3178}"/>
                  </a:ext>
                </a:extLst>
              </p:cNvPr>
              <p:cNvCxnSpPr>
                <a:cxnSpLocks/>
                <a:stCxn id="9" idx="5"/>
                <a:endCxn id="10" idx="7"/>
              </p:cNvCxnSpPr>
              <p:nvPr/>
            </p:nvCxnSpPr>
            <p:spPr>
              <a:xfrm flipH="1">
                <a:off x="10954984" y="2602935"/>
                <a:ext cx="1" cy="1308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0213B88-762D-4421-8A39-396223002917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533" y="3047178"/>
                    <a:ext cx="382412" cy="36933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0213B88-762D-4421-8A39-396223002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1533" y="3047178"/>
                    <a:ext cx="38241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7B1B3F5-D656-4AA5-8C7F-4ED5F34A2CD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5222" y="3019358"/>
                    <a:ext cx="460041" cy="42497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7B1B3F5-D656-4AA5-8C7F-4ED5F34A2C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5222" y="3019358"/>
                    <a:ext cx="460041" cy="4249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2F164D2-6333-4BA4-9BE4-DD868F085A76}"/>
                      </a:ext>
                    </a:extLst>
                  </p:cNvPr>
                  <p:cNvSpPr txBox="1"/>
                  <p:nvPr/>
                </p:nvSpPr>
                <p:spPr>
                  <a:xfrm>
                    <a:off x="9968419" y="1528880"/>
                    <a:ext cx="1808637" cy="36933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2F164D2-6333-4BA4-9BE4-DD868F085A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8419" y="1528880"/>
                    <a:ext cx="18086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5522CF-77D0-41FE-9144-3B5D13FE1C3C}"/>
                </a:ext>
              </a:extLst>
            </p:cNvPr>
            <p:cNvSpPr/>
            <p:nvPr/>
          </p:nvSpPr>
          <p:spPr>
            <a:xfrm>
              <a:off x="9645697" y="1293745"/>
              <a:ext cx="2331015" cy="350686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28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38180C-5440-4149-8190-3EE2DC912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988141"/>
                <a:ext cx="5468480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0,4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𝑙𝑒𝑓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Deadlock freedom invariant: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⋁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𝑤𝑎𝑖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38180C-5440-4149-8190-3EE2DC912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988141"/>
                <a:ext cx="5468480" cy="4695899"/>
              </a:xfrm>
              <a:blipFill>
                <a:blip r:embed="rId2"/>
                <a:stretch>
                  <a:fillRect l="-2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BFB31-CF8B-4084-943A-92DAD6E3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E8D23-89F4-4819-B915-2CB19A66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2470DB-F3AB-418B-947D-83DBF7C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 for Dining Philosophers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3276C0-7AD3-49CF-8C20-2548FAE1DD54}"/>
              </a:ext>
            </a:extLst>
          </p:cNvPr>
          <p:cNvGrpSpPr/>
          <p:nvPr/>
        </p:nvGrpSpPr>
        <p:grpSpPr>
          <a:xfrm>
            <a:off x="5797758" y="350044"/>
            <a:ext cx="6170440" cy="5511577"/>
            <a:chOff x="552658" y="737394"/>
            <a:chExt cx="6170440" cy="5511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A3C8B98-04C6-4CCE-B5E7-BAE3E07E52D1}"/>
                    </a:ext>
                  </a:extLst>
                </p:cNvPr>
                <p:cNvSpPr/>
                <p:nvPr/>
              </p:nvSpPr>
              <p:spPr>
                <a:xfrm>
                  <a:off x="1833994" y="1379373"/>
                  <a:ext cx="766602" cy="5835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𝑡h𝑖𝑛𝑘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A3C8B98-04C6-4CCE-B5E7-BAE3E07E52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994" y="1379373"/>
                  <a:ext cx="766602" cy="58353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44EBA36-097B-4BA4-8196-05A560B4A127}"/>
                    </a:ext>
                  </a:extLst>
                </p:cNvPr>
                <p:cNvSpPr/>
                <p:nvPr/>
              </p:nvSpPr>
              <p:spPr>
                <a:xfrm>
                  <a:off x="557863" y="2247469"/>
                  <a:ext cx="1276131" cy="5835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𝑤𝑎𝑖𝑡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𝑙𝑒𝑓𝑡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44EBA36-097B-4BA4-8196-05A560B4A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63" y="2247469"/>
                  <a:ext cx="1276131" cy="58353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214A77C-5AF5-42D9-97EB-B58402E3864E}"/>
                    </a:ext>
                  </a:extLst>
                </p:cNvPr>
                <p:cNvSpPr/>
                <p:nvPr/>
              </p:nvSpPr>
              <p:spPr>
                <a:xfrm>
                  <a:off x="2600596" y="2247469"/>
                  <a:ext cx="1276131" cy="5835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𝑤𝑎𝑖𝑡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𝑟𝑖𝑔h𝑡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214A77C-5AF5-42D9-97EB-B58402E38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596" y="2247469"/>
                  <a:ext cx="1276131" cy="58353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3F17B53-EED9-46D8-9E4B-044F60AF5918}"/>
                    </a:ext>
                  </a:extLst>
                </p:cNvPr>
                <p:cNvSpPr/>
                <p:nvPr/>
              </p:nvSpPr>
              <p:spPr>
                <a:xfrm>
                  <a:off x="1828789" y="3361624"/>
                  <a:ext cx="766602" cy="58353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𝑒𝑎𝑡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3F17B53-EED9-46D8-9E4B-044F60AF5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89" y="3361624"/>
                  <a:ext cx="766602" cy="5835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0EDD939-F275-41E7-BE9E-7A2B319A0082}"/>
                    </a:ext>
                  </a:extLst>
                </p:cNvPr>
                <p:cNvSpPr/>
                <p:nvPr/>
              </p:nvSpPr>
              <p:spPr>
                <a:xfrm>
                  <a:off x="552658" y="4408683"/>
                  <a:ext cx="1276131" cy="5835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𝑟𝑒𝑡𝑢𝑟𝑛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𝑙𝑒𝑓𝑡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0EDD939-F275-41E7-BE9E-7A2B319A00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58" y="4408683"/>
                  <a:ext cx="1276131" cy="58353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6F0CF389-5C35-4E24-A0F7-35189D84DD11}"/>
                    </a:ext>
                  </a:extLst>
                </p:cNvPr>
                <p:cNvSpPr/>
                <p:nvPr/>
              </p:nvSpPr>
              <p:spPr>
                <a:xfrm>
                  <a:off x="2489947" y="4475779"/>
                  <a:ext cx="1276131" cy="583532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𝑟𝑒𝑡𝑢𝑟𝑛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𝑟𝑖𝑔h𝑡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6F0CF389-5C35-4E24-A0F7-35189D84DD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47" y="4475779"/>
                  <a:ext cx="1276131" cy="58353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950EB9C-D2BD-49E6-8612-A3ACF38241CF}"/>
                </a:ext>
              </a:extLst>
            </p:cNvPr>
            <p:cNvCxnSpPr>
              <a:stCxn id="31" idx="3"/>
              <a:endCxn id="32" idx="0"/>
            </p:cNvCxnSpPr>
            <p:nvPr/>
          </p:nvCxnSpPr>
          <p:spPr>
            <a:xfrm flipH="1">
              <a:off x="1195929" y="1877449"/>
              <a:ext cx="750331" cy="370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5C2B8E0-7225-4877-B903-E87D194FE563}"/>
                </a:ext>
              </a:extLst>
            </p:cNvPr>
            <p:cNvCxnSpPr>
              <a:cxnSpLocks/>
              <a:stCxn id="31" idx="5"/>
              <a:endCxn id="33" idx="0"/>
            </p:cNvCxnSpPr>
            <p:nvPr/>
          </p:nvCxnSpPr>
          <p:spPr>
            <a:xfrm>
              <a:off x="2488330" y="1877449"/>
              <a:ext cx="750332" cy="370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3E7FBF-76DD-4A3E-8E49-495D688ED09C}"/>
                </a:ext>
              </a:extLst>
            </p:cNvPr>
            <p:cNvCxnSpPr>
              <a:cxnSpLocks/>
              <a:stCxn id="32" idx="4"/>
              <a:endCxn id="34" idx="1"/>
            </p:cNvCxnSpPr>
            <p:nvPr/>
          </p:nvCxnSpPr>
          <p:spPr>
            <a:xfrm>
              <a:off x="1195929" y="2831001"/>
              <a:ext cx="745126" cy="616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7D8C94F-C644-47F2-96C6-656575D7CBD5}"/>
                </a:ext>
              </a:extLst>
            </p:cNvPr>
            <p:cNvCxnSpPr>
              <a:cxnSpLocks/>
              <a:stCxn id="33" idx="4"/>
              <a:endCxn id="34" idx="7"/>
            </p:cNvCxnSpPr>
            <p:nvPr/>
          </p:nvCxnSpPr>
          <p:spPr>
            <a:xfrm flipH="1">
              <a:off x="2483125" y="2831001"/>
              <a:ext cx="755537" cy="616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C80B86A-CD1C-4021-A909-78219162C02D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2483125" y="3859700"/>
              <a:ext cx="644888" cy="616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A863AD-E0C7-4A6B-B797-64CADB4B11DF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1190724" y="3859700"/>
              <a:ext cx="750331" cy="5489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4F3F9221-006C-4F38-B809-579A8FF50AA8}"/>
                </a:ext>
              </a:extLst>
            </p:cNvPr>
            <p:cNvCxnSpPr>
              <a:stCxn id="35" idx="2"/>
              <a:endCxn id="31" idx="2"/>
            </p:cNvCxnSpPr>
            <p:nvPr/>
          </p:nvCxnSpPr>
          <p:spPr>
            <a:xfrm rot="10800000" flipH="1">
              <a:off x="552658" y="1671139"/>
              <a:ext cx="1281336" cy="3029310"/>
            </a:xfrm>
            <a:prstGeom prst="curvedConnector3">
              <a:avLst>
                <a:gd name="adj1" fmla="val -2923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Curved 43">
              <a:extLst>
                <a:ext uri="{FF2B5EF4-FFF2-40B4-BE49-F238E27FC236}">
                  <a16:creationId xmlns:a16="http://schemas.microsoft.com/office/drawing/2014/main" id="{A13CE480-505D-4770-A6F2-096E01D391DA}"/>
                </a:ext>
              </a:extLst>
            </p:cNvPr>
            <p:cNvCxnSpPr>
              <a:cxnSpLocks/>
              <a:stCxn id="36" idx="6"/>
              <a:endCxn id="31" idx="6"/>
            </p:cNvCxnSpPr>
            <p:nvPr/>
          </p:nvCxnSpPr>
          <p:spPr>
            <a:xfrm flipH="1" flipV="1">
              <a:off x="2600596" y="1671139"/>
              <a:ext cx="1165482" cy="3096406"/>
            </a:xfrm>
            <a:prstGeom prst="curvedConnector3">
              <a:avLst>
                <a:gd name="adj1" fmla="val -479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4F112EA-2F29-438C-9506-ABF62268536C}"/>
                </a:ext>
              </a:extLst>
            </p:cNvPr>
            <p:cNvGrpSpPr/>
            <p:nvPr/>
          </p:nvGrpSpPr>
          <p:grpSpPr>
            <a:xfrm>
              <a:off x="4362416" y="4366618"/>
              <a:ext cx="2179497" cy="1882353"/>
              <a:chOff x="4503993" y="2469782"/>
              <a:chExt cx="2179497" cy="1882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9CBAFD40-ED84-418B-882A-DD5A596EC65B}"/>
                      </a:ext>
                    </a:extLst>
                  </p:cNvPr>
                  <p:cNvSpPr/>
                  <p:nvPr/>
                </p:nvSpPr>
                <p:spPr>
                  <a:xfrm>
                    <a:off x="5073492" y="2469782"/>
                    <a:ext cx="1069945" cy="58353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9CBAFD40-ED84-418B-882A-DD5A596EC6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3492" y="2469782"/>
                    <a:ext cx="1069945" cy="583532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B27AE19D-E184-474B-A649-185E04F907EA}"/>
                      </a:ext>
                    </a:extLst>
                  </p:cNvPr>
                  <p:cNvSpPr/>
                  <p:nvPr/>
                </p:nvSpPr>
                <p:spPr>
                  <a:xfrm>
                    <a:off x="4503993" y="3768603"/>
                    <a:ext cx="1069945" cy="58353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𝑝h𝑖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B27AE19D-E184-474B-A649-185E04F907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3993" y="3768603"/>
                    <a:ext cx="1069945" cy="583532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DF20587F-BE91-471D-92F8-CD5306721356}"/>
                      </a:ext>
                    </a:extLst>
                  </p:cNvPr>
                  <p:cNvSpPr/>
                  <p:nvPr/>
                </p:nvSpPr>
                <p:spPr>
                  <a:xfrm>
                    <a:off x="5613545" y="3765460"/>
                    <a:ext cx="1069945" cy="58353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𝑝h𝑖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DF20587F-BE91-471D-92F8-CD53067213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3545" y="3765460"/>
                    <a:ext cx="1069945" cy="583532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02F3010-CAC1-4391-98B7-399C2C29E391}"/>
                  </a:ext>
                </a:extLst>
              </p:cNvPr>
              <p:cNvCxnSpPr>
                <a:cxnSpLocks/>
                <a:stCxn id="58" idx="3"/>
                <a:endCxn id="59" idx="0"/>
              </p:cNvCxnSpPr>
              <p:nvPr/>
            </p:nvCxnSpPr>
            <p:spPr>
              <a:xfrm flipH="1">
                <a:off x="5038966" y="2967858"/>
                <a:ext cx="191216" cy="800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C5B6D544-B753-4ABB-9A24-4FA2D60C3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3235" y="3003207"/>
                <a:ext cx="162991" cy="777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987B30B-8ABA-4A4D-8B87-A22E9DD53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071" y="3003207"/>
                <a:ext cx="143060" cy="762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608B9D5-0A1D-4CA9-A7C5-457BB7DD6779}"/>
                  </a:ext>
                </a:extLst>
              </p:cNvPr>
              <p:cNvCxnSpPr>
                <a:cxnSpLocks/>
                <a:stCxn id="60" idx="0"/>
                <a:endCxn id="58" idx="5"/>
              </p:cNvCxnSpPr>
              <p:nvPr/>
            </p:nvCxnSpPr>
            <p:spPr>
              <a:xfrm flipH="1" flipV="1">
                <a:off x="5986747" y="2967858"/>
                <a:ext cx="161771" cy="7976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B221C13-940B-4803-A070-A6EC3CC727F0}"/>
                    </a:ext>
                  </a:extLst>
                </p:cNvPr>
                <p:cNvSpPr txBox="1"/>
                <p:nvPr/>
              </p:nvSpPr>
              <p:spPr>
                <a:xfrm>
                  <a:off x="1486766" y="1974080"/>
                  <a:ext cx="588623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B221C13-940B-4803-A070-A6EC3CC72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766" y="1974080"/>
                  <a:ext cx="588623" cy="28520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A8A29AF-F575-4B8A-85FE-82269BC7212F}"/>
                    </a:ext>
                  </a:extLst>
                </p:cNvPr>
                <p:cNvSpPr txBox="1"/>
                <p:nvPr/>
              </p:nvSpPr>
              <p:spPr>
                <a:xfrm>
                  <a:off x="2248085" y="1988718"/>
                  <a:ext cx="714298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A8A29AF-F575-4B8A-85FE-82269BC72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085" y="1988718"/>
                  <a:ext cx="714298" cy="285206"/>
                </a:xfrm>
                <a:prstGeom prst="rect">
                  <a:avLst/>
                </a:prstGeom>
                <a:blipFill>
                  <a:blip r:embed="rId13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8FBECD0-4271-4AE5-800C-8E2F4962E13B}"/>
                    </a:ext>
                  </a:extLst>
                </p:cNvPr>
                <p:cNvSpPr txBox="1"/>
                <p:nvPr/>
              </p:nvSpPr>
              <p:spPr>
                <a:xfrm>
                  <a:off x="934333" y="3062346"/>
                  <a:ext cx="714298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8FBECD0-4271-4AE5-800C-8E2F4962E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333" y="3062346"/>
                  <a:ext cx="714298" cy="28520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786B5E-2189-4DDA-964D-A9055412C69D}"/>
                    </a:ext>
                  </a:extLst>
                </p:cNvPr>
                <p:cNvSpPr txBox="1"/>
                <p:nvPr/>
              </p:nvSpPr>
              <p:spPr>
                <a:xfrm>
                  <a:off x="2752401" y="3062346"/>
                  <a:ext cx="566822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786B5E-2189-4DDA-964D-A9055412C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401" y="3062346"/>
                  <a:ext cx="566822" cy="28520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40F1F4D-88F9-43BF-8CE5-6EE084AB31B1}"/>
                    </a:ext>
                  </a:extLst>
                </p:cNvPr>
                <p:cNvSpPr txBox="1"/>
                <p:nvPr/>
              </p:nvSpPr>
              <p:spPr>
                <a:xfrm>
                  <a:off x="1009941" y="3831074"/>
                  <a:ext cx="693460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40F1F4D-88F9-43BF-8CE5-6EE084AB3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941" y="3831074"/>
                  <a:ext cx="693460" cy="28520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BE74A44-7DD8-48DF-8DA1-2EF5B7493D7D}"/>
                    </a:ext>
                  </a:extLst>
                </p:cNvPr>
                <p:cNvSpPr txBox="1"/>
                <p:nvPr/>
              </p:nvSpPr>
              <p:spPr>
                <a:xfrm>
                  <a:off x="2726560" y="3853912"/>
                  <a:ext cx="545983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BE74A44-7DD8-48DF-8DA1-2EF5B7493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6560" y="3853912"/>
                  <a:ext cx="545983" cy="28520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CC9347-23C9-4671-ADA0-24B415E81AC1}"/>
                    </a:ext>
                  </a:extLst>
                </p:cNvPr>
                <p:cNvSpPr txBox="1"/>
                <p:nvPr/>
              </p:nvSpPr>
              <p:spPr>
                <a:xfrm>
                  <a:off x="4464026" y="5051911"/>
                  <a:ext cx="566822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CC9347-23C9-4671-ADA0-24B415E81A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026" y="5051911"/>
                  <a:ext cx="566822" cy="28520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02D12AD-9A50-47B9-9BD3-BD1CE6853FF3}"/>
                    </a:ext>
                  </a:extLst>
                </p:cNvPr>
                <p:cNvSpPr txBox="1"/>
                <p:nvPr/>
              </p:nvSpPr>
              <p:spPr>
                <a:xfrm>
                  <a:off x="5088886" y="5098017"/>
                  <a:ext cx="545983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02D12AD-9A50-47B9-9BD3-BD1CE6853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886" y="5098017"/>
                  <a:ext cx="545983" cy="28520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604360-29C7-4722-9AF6-7B90F6514305}"/>
                    </a:ext>
                  </a:extLst>
                </p:cNvPr>
                <p:cNvSpPr txBox="1"/>
                <p:nvPr/>
              </p:nvSpPr>
              <p:spPr>
                <a:xfrm>
                  <a:off x="5234649" y="5321829"/>
                  <a:ext cx="693460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𝑟𝑒𝑡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604360-29C7-4722-9AF6-7B90F6514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649" y="5321829"/>
                  <a:ext cx="693460" cy="28520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E529AE6-7B22-4932-8297-68DFEC76C4A5}"/>
                    </a:ext>
                  </a:extLst>
                </p:cNvPr>
                <p:cNvSpPr txBox="1"/>
                <p:nvPr/>
              </p:nvSpPr>
              <p:spPr>
                <a:xfrm>
                  <a:off x="5886789" y="5083942"/>
                  <a:ext cx="714298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𝑔𝑒𝑡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E529AE6-7B22-4932-8297-68DFEC76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789" y="5083942"/>
                  <a:ext cx="714298" cy="28520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1D3FFE-04A7-4B4E-8DB8-458BBCD0A00F}"/>
                    </a:ext>
                  </a:extLst>
                </p:cNvPr>
                <p:cNvSpPr txBox="1"/>
                <p:nvPr/>
              </p:nvSpPr>
              <p:spPr>
                <a:xfrm>
                  <a:off x="3014687" y="737394"/>
                  <a:ext cx="3400924" cy="361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𝑔𝑒𝑡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: Philosopher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gets chopstick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𝑗</m:t>
                      </m:r>
                    </m:oMath>
                  </a14:m>
                  <a:endParaRPr lang="en-US" sz="16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1D3FFE-04A7-4B4E-8DB8-458BBCD0A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687" y="737394"/>
                  <a:ext cx="3400924" cy="361830"/>
                </a:xfrm>
                <a:prstGeom prst="rect">
                  <a:avLst/>
                </a:prstGeom>
                <a:blipFill>
                  <a:blip r:embed="rId21"/>
                  <a:stretch>
                    <a:fillRect t="-6667"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DE95F73-F8F4-4092-B87C-6FFCADF8A263}"/>
                    </a:ext>
                  </a:extLst>
                </p:cNvPr>
                <p:cNvSpPr txBox="1"/>
                <p:nvPr/>
              </p:nvSpPr>
              <p:spPr>
                <a:xfrm>
                  <a:off x="3014687" y="1099941"/>
                  <a:ext cx="3708411" cy="361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: Philosopher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 returns chopstick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𝑗</m:t>
                      </m:r>
                    </m:oMath>
                  </a14:m>
                  <a:endParaRPr lang="en-US" sz="16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DE95F73-F8F4-4092-B87C-6FFCADF8A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687" y="1099941"/>
                  <a:ext cx="3708411" cy="361830"/>
                </a:xfrm>
                <a:prstGeom prst="rect">
                  <a:avLst/>
                </a:prstGeom>
                <a:blipFill>
                  <a:blip r:embed="rId22"/>
                  <a:stretch>
                    <a:fillRect t="-6780" b="-13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2809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45E864-F7D4-4B29-BC55-6265107FF8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5100" y="988141"/>
                <a:ext cx="10430668" cy="469589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visited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∅;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stack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≔∅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dirty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𝐨𝐫𝐞𝐚𝐜𝐡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stack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𝐞𝐧𝐝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𝐟𝐨𝐫𝐞𝐚𝐜𝐡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while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stack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b="1" dirty="0"/>
                  <a:t>do</a:t>
                </a:r>
                <a:r>
                  <a:rPr lang="en-US" b="0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stack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	visited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visited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/>
                  <a:t>;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1" dirty="0"/>
                  <a:t>return </a:t>
                </a:r>
                <a:r>
                  <a:rPr lang="en-US" i="1" dirty="0"/>
                  <a:t>false;</a:t>
                </a:r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𝐟𝐨𝐫𝐞𝐚𝐜𝐡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do</a:t>
                </a:r>
              </a:p>
              <a:p>
                <a:pPr marL="0" indent="0">
                  <a:buNone/>
                </a:pPr>
                <a:r>
                  <a:rPr lang="en-US" b="1" dirty="0"/>
                  <a:t>		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stack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end foreach</a:t>
                </a:r>
              </a:p>
              <a:p>
                <a:pPr marL="0" indent="0">
                  <a:buNone/>
                </a:pPr>
                <a:r>
                  <a:rPr lang="en-US" b="1" dirty="0"/>
                  <a:t>end while</a:t>
                </a:r>
              </a:p>
              <a:p>
                <a:pPr marL="0" indent="0">
                  <a:buNone/>
                </a:pP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b="1" dirty="0"/>
                  <a:t>;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45E864-F7D4-4B29-BC55-6265107FF8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100" y="988141"/>
                <a:ext cx="10430668" cy="4695899"/>
              </a:xfrm>
              <a:blipFill>
                <a:blip r:embed="rId2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E1B33-C80F-4480-B6D5-751E7120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A3179-33E4-49F3-B890-071ED14A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0D630B-BFAB-476D-BF49-BB9C0DE9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invariant checking using forward search (DFS)</a:t>
            </a:r>
          </a:p>
        </p:txBody>
      </p:sp>
    </p:spTree>
    <p:extLst>
      <p:ext uri="{BB962C8B-B14F-4D97-AF65-F5344CB8AC3E}">
        <p14:creationId xmlns:p14="http://schemas.microsoft.com/office/powerpoint/2010/main" val="779182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19F74E-889A-484B-8BFA-9557CCBFA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tell us anything about the counterexample</a:t>
            </a:r>
          </a:p>
          <a:p>
            <a:r>
              <a:rPr lang="en-US" dirty="0"/>
              <a:t>Would be useful to get a sequence of states leading to a bad state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B0FF8-84D5-4D72-A0AC-54E81BA7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3CB39-87DE-49D9-B06D-C47E65F8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C73B19-2E68-4D33-87E9-DDEE0279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invariant checking with DFS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73132A6D-D552-468E-83CE-A16E4BE5D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149" y="1771650"/>
                <a:ext cx="5619751" cy="44584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visited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stack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≔∅;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prev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≔∅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b="1" dirty="0" smtClean="0">
                        <a:latin typeface="Cambria Math" panose="02040503050406030204" pitchFamily="18" charset="0"/>
                      </a:rPr>
                      <m:t>𝐨𝐫𝐞𝐚𝐜𝐡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stack</m:t>
                        </m:r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:r>
                  <a:rPr lang="en-US" dirty="0" err="1"/>
                  <a:t>prev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⊥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1" dirty="0" smtClean="0">
                        <a:latin typeface="Cambria Math" panose="02040503050406030204" pitchFamily="18" charset="0"/>
                      </a:rPr>
                      <m:t>𝐞𝐧𝐝</m:t>
                    </m:r>
                    <m:r>
                      <a:rPr lang="en-US" b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dirty="0" smtClean="0">
                        <a:latin typeface="Cambria Math" panose="02040503050406030204" pitchFamily="18" charset="0"/>
                      </a:rPr>
                      <m:t>𝐟𝐨𝐫𝐞𝐚𝐜𝐡</m:t>
                    </m:r>
                  </m:oMath>
                </a14:m>
                <a:endParaRPr lang="en-US" b="1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b="1" dirty="0"/>
                  <a:t>while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stack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do</a:t>
                </a:r>
                <a:r>
                  <a:rPr lang="en-US" dirty="0"/>
                  <a:t> 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stack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pop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/>
                  <a:t>	visited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visited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return </a:t>
                </a:r>
                <a:r>
                  <a:rPr lang="en-US" i="1" dirty="0"/>
                  <a:t>false + s;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i="1" dirty="0"/>
                  <a:t>	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𝐟𝐨𝐫𝐞𝐚𝐜𝐡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do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b="1" dirty="0"/>
                  <a:t>		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stack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/>
                  <a:t>			</a:t>
                </a:r>
                <a:r>
                  <a:rPr lang="en-US" dirty="0" err="1"/>
                  <a:t>prev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/>
                  <a:t>		</a:t>
                </a:r>
                <a:r>
                  <a:rPr lang="en-US" b="1" dirty="0"/>
                  <a:t>end if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b="1" dirty="0"/>
                  <a:t>end while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b="1" dirty="0"/>
                  <a:t>;</a:t>
                </a: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73132A6D-D552-468E-83CE-A16E4BE5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49" y="1771650"/>
                <a:ext cx="5619751" cy="4458490"/>
              </a:xfrm>
              <a:prstGeom prst="rect">
                <a:avLst/>
              </a:prstGeom>
              <a:blipFill>
                <a:blip r:embed="rId2"/>
                <a:stretch>
                  <a:fillRect l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137BFA-3720-42F9-9BE7-44786B459B4C}"/>
                  </a:ext>
                </a:extLst>
              </p:cNvPr>
              <p:cNvSpPr txBox="1"/>
              <p:nvPr/>
            </p:nvSpPr>
            <p:spPr>
              <a:xfrm>
                <a:off x="6096000" y="3631563"/>
                <a:ext cx="4852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Counterexample = follow the ‘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prev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’ links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137BFA-3720-42F9-9BE7-44786B459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31563"/>
                <a:ext cx="4852226" cy="369332"/>
              </a:xfrm>
              <a:prstGeom prst="rect">
                <a:avLst/>
              </a:prstGeom>
              <a:blipFill>
                <a:blip r:embed="rId3"/>
                <a:stretch>
                  <a:fillRect l="-1005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365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3B9BDB-C3ED-4DB0-A80F-535083268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: number of reachable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𝑃𝑜𝑠𝑡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: number of transitions in reachable fragment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/>
                  <a:t> : length of the propositional logic formula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3B9BDB-C3ED-4DB0-A80F-535083268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71E9B-4666-4EB6-A6DB-69587136E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1951B-8B35-4CD4-BCA1-87430F28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DAB73E-7FD4-42A4-B072-84C0F5FA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 for Invariant checking</a:t>
            </a:r>
          </a:p>
        </p:txBody>
      </p:sp>
    </p:spTree>
    <p:extLst>
      <p:ext uri="{BB962C8B-B14F-4D97-AF65-F5344CB8AC3E}">
        <p14:creationId xmlns:p14="http://schemas.microsoft.com/office/powerpoint/2010/main" val="176769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DDFC86-9BC6-4F48-A772-27E7C7B24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Invariants: only state-based properties</a:t>
                </a:r>
              </a:p>
              <a:p>
                <a:endParaRPr lang="en-US" dirty="0"/>
              </a:p>
              <a:p>
                <a:r>
                  <a:rPr lang="en-US" dirty="0"/>
                  <a:t>Safety properties: impose requirements on finite path fragments (not just states)</a:t>
                </a:r>
              </a:p>
              <a:p>
                <a:endParaRPr lang="en-US" dirty="0"/>
              </a:p>
              <a:p>
                <a:r>
                  <a:rPr lang="en-US" dirty="0"/>
                  <a:t>E.g.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𝑒𝑛𝑡𝑒𝑟𝑒𝑑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𝑐𝑜𝑟𝑟𝑒𝑐𝑡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𝑤𝑖𝑡h𝑑𝑟𝑎𝑤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𝑚𝑜𝑛𝑒𝑦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Safety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an LT property </a:t>
                </a:r>
                <a:r>
                  <a:rPr lang="en-US" dirty="0" err="1"/>
                  <a:t>s.t.</a:t>
                </a:r>
                <a:r>
                  <a:rPr lang="en-US" dirty="0"/>
                  <a:t> any infinite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does not have a </a:t>
                </a:r>
                <a:r>
                  <a:rPr lang="en-US" i="1" dirty="0"/>
                  <a:t>bad prefix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DDFC86-9BC6-4F48-A772-27E7C7B24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41AE2-DF23-462F-98B3-880F115C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E1440-6547-4717-8723-AB8C133D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819EDB-E546-4C83-8481-D591327F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330969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A624B4-5E07-44EB-B227-42759B8437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is called a safety property if for all words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: there exists a finite prefix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𝐴𝑃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finite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prefix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𝑠𝑎𝑓𝑒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Any such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is called a </a:t>
                </a:r>
                <a:r>
                  <a:rPr lang="en-US" i="1" dirty="0"/>
                  <a:t>bad prefix </a:t>
                </a:r>
              </a:p>
              <a:p>
                <a:r>
                  <a:rPr lang="en-US" dirty="0"/>
                  <a:t>Minimal bad-prefix : bad prefix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for which no proper prefix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bad prefix</a:t>
                </a:r>
              </a:p>
              <a:p>
                <a:r>
                  <a:rPr lang="en-US" dirty="0"/>
                  <a:t>Set of all bad prefixes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</a:t>
                </a:r>
              </a:p>
              <a:p>
                <a:r>
                  <a:rPr lang="en-US" dirty="0"/>
                  <a:t>Set of all minimal bad prefixes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A624B4-5E07-44EB-B227-42759B843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78808-205B-4C83-BF9E-21B8483F9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58137-DE49-4235-99C0-D89F4880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274F17-2B08-4508-A117-395D66BC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properties, Bad prefixes</a:t>
            </a:r>
          </a:p>
        </p:txBody>
      </p:sp>
    </p:spTree>
    <p:extLst>
      <p:ext uri="{BB962C8B-B14F-4D97-AF65-F5344CB8AC3E}">
        <p14:creationId xmlns:p14="http://schemas.microsoft.com/office/powerpoint/2010/main" val="2254305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B03A5B-FC2B-4C30-9EB7-C234F0BA5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400735"/>
                <a:ext cx="11699087" cy="1163171"/>
              </a:xfrm>
            </p:spPr>
            <p:txBody>
              <a:bodyPr/>
              <a:lstStyle/>
              <a:p>
                <a:r>
                  <a:rPr lang="en-US" dirty="0"/>
                  <a:t>All finite words of the form: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B03A5B-FC2B-4C30-9EB7-C234F0BA5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400735"/>
                <a:ext cx="11699087" cy="1163171"/>
              </a:xfrm>
              <a:blipFill>
                <a:blip r:embed="rId2"/>
                <a:stretch>
                  <a:fillRect l="-521" t="-8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6548B-4DC9-4847-8D76-636C79CC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8DAE-70F9-400D-A214-31CA8952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4CE0B7-123C-4795-9896-96A68D3F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Invariants are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339424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8DA8B6-5B6F-4DEA-83FB-3D8E60A58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Theorem: if LTS has no terminal states, then: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(⇒)</m:t>
                    </m:r>
                  </m:oMath>
                </a14:m>
                <a:r>
                  <a:rPr lang="en-US" dirty="0"/>
                  <a:t>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nor/>
                      </m:rPr>
                      <a:rPr lang="en-US" dirty="0"/>
                      <m:t>⊭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. By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nor/>
                      </m:rPr>
                      <a:rPr lang="en-US" dirty="0"/>
                      <m:t>⊭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then there must exist a finite prefix of a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is bad. Contradiction.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⇐</m:t>
                        </m:r>
                      </m:e>
                    </m:d>
                  </m:oMath>
                </a14:m>
                <a:r>
                  <a:rPr lang="en-US" dirty="0"/>
                  <a:t>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/>
                  <a:t> 	Then,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 can be extended to an 	infinite trace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b="0" dirty="0"/>
                  <a:t>. By definition,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b="0" dirty="0"/>
                  <a:t>: contradiction</a:t>
                </a:r>
              </a:p>
              <a:p>
                <a:pPr lvl="1"/>
                <a:endParaRPr lang="en-US" b="0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8DA8B6-5B6F-4DEA-83FB-3D8E60A58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C7213-D64C-4FF0-B118-CE135E7E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EDCC-6541-4351-B1BB-A6C92337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57F377-0807-41AE-B179-9D49D7DA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relation for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51191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LTS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finite or infinite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 : finite or infinite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: set of atomic propositions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: labeling function mapping each state to a subset of atomic propositions</a:t>
                </a:r>
              </a:p>
              <a:p>
                <a:endParaRPr lang="en-US" dirty="0"/>
              </a:p>
              <a:p>
                <a:r>
                  <a:rPr lang="en-US" dirty="0"/>
                  <a:t>LTS is called finite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formal definition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EB24-5AD8-4D2F-9902-DB23BB4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0F57D-9B29-45AA-AB40-50D31BE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82A2F1-7038-4A63-A45E-9096D8C1A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7219"/>
                <a:ext cx="11699087" cy="432682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For trace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finite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prefix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For a set of traces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Closure of an LT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the set of infinite traces whose finite prefixes are also prefixes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𝑐𝑙𝑜𝑠𝑢𝑟𝑒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𝐴𝑃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Infinite traces in closure do not have a prefix that is not a prefix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infinitely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many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0,1,00,01,…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does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have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two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row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𝑝𝑟𝑒𝑓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,0,1,01,10,11,010,011,..</m:t>
                        </m:r>
                      </m:e>
                    </m:d>
                  </m:oMath>
                </a14:m>
                <a:r>
                  <a:rPr lang="en-US" b="0" dirty="0"/>
                  <a:t>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 0.(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82A2F1-7038-4A63-A45E-9096D8C1A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7219"/>
                <a:ext cx="11699087" cy="4326821"/>
              </a:xfrm>
              <a:blipFill>
                <a:blip r:embed="rId2"/>
                <a:stretch>
                  <a:fillRect l="-417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9275C-1E9C-48CE-8847-233069E9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000F0-5DAA-47FF-A3EB-0E8107F6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718DEC-F136-4556-8180-1A7ADECC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and Closure</a:t>
            </a:r>
          </a:p>
        </p:txBody>
      </p:sp>
    </p:spTree>
    <p:extLst>
      <p:ext uri="{BB962C8B-B14F-4D97-AF65-F5344CB8AC3E}">
        <p14:creationId xmlns:p14="http://schemas.microsoft.com/office/powerpoint/2010/main" val="3824068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685B8F-4FD7-4564-86B7-F930EEF61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171388"/>
                <a:ext cx="11699087" cy="451265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𝑐𝑙𝑜𝑠𝑢𝑟𝑒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𝑐𝑙𝑜𝑠𝑢𝑟𝑒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𝐴𝑃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, obviously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Is converse true?</a:t>
                </a:r>
              </a:p>
              <a:p>
                <a:pPr lvl="1"/>
                <a:r>
                  <a:rPr lang="en-US" dirty="0"/>
                  <a:t>Not in general</a:t>
                </a:r>
              </a:p>
              <a:p>
                <a:pPr lvl="1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𝑐𝑙𝑜𝑠𝑢𝑟𝑒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then prefixes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are a subset of prefixes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has infinitely many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s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sepChr m:val="∣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𝑐𝑙𝑜𝑠𝑢𝑟𝑒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is a safety property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𝑐𝑙𝑜𝑠𝑢𝑟𝑒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Proof: (also relies on logical arguments regarding bad finite prefixes)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685B8F-4FD7-4564-86B7-F930EEF61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171388"/>
                <a:ext cx="11699087" cy="4512652"/>
              </a:xfrm>
              <a:blipFill>
                <a:blip r:embed="rId2"/>
                <a:stretch>
                  <a:fillRect l="-938"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1AAAB-C25B-4A67-8807-340A4287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 and Algorithms for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57F26-ECD7-44F3-B9F1-A4227547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276069-D9F8-4994-85C3-5C1ABA3F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properties</a:t>
            </a:r>
          </a:p>
        </p:txBody>
      </p:sp>
    </p:spTree>
    <p:extLst>
      <p:ext uri="{BB962C8B-B14F-4D97-AF65-F5344CB8AC3E}">
        <p14:creationId xmlns:p14="http://schemas.microsoft.com/office/powerpoint/2010/main" val="6739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BF424F-5486-4505-8EE5-D05583FBF2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Theorem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For any safety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Proof: left as exercise</a:t>
                </a:r>
              </a:p>
              <a:p>
                <a:r>
                  <a:rPr lang="en-US" dirty="0"/>
                  <a:t>Relevance: You can gradually refine a transition system while maintaining finite trace inclusion</a:t>
                </a:r>
              </a:p>
              <a:p>
                <a:pPr marL="0" indent="0">
                  <a:buNone/>
                </a:pPr>
                <a:r>
                  <a:rPr lang="en-US" b="1" dirty="0"/>
                  <a:t>Theorem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For any safety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BF424F-5486-4505-8EE5-D05583FBF2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19205-F4BB-4E80-8BA1-E81EE7E0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DBE1-FA64-4989-8151-3DAB0F2E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2EF6F9-85A5-4C11-A7BD-C6C843B4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Equivalence and Safety </a:t>
            </a:r>
          </a:p>
        </p:txBody>
      </p:sp>
    </p:spTree>
    <p:extLst>
      <p:ext uri="{BB962C8B-B14F-4D97-AF65-F5344CB8AC3E}">
        <p14:creationId xmlns:p14="http://schemas.microsoft.com/office/powerpoint/2010/main" val="732505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A90598-59FC-4FD0-84E6-08FDBF66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properties: Nothing bad ever happens</a:t>
            </a:r>
          </a:p>
          <a:p>
            <a:r>
              <a:rPr lang="en-US" dirty="0"/>
              <a:t>Liveness properties: Something good eventually happens</a:t>
            </a:r>
          </a:p>
          <a:p>
            <a:endParaRPr lang="en-US" dirty="0"/>
          </a:p>
          <a:p>
            <a:r>
              <a:rPr lang="en-US" dirty="0"/>
              <a:t>Safety properties: violated in finite time, i.e., by a finite system run</a:t>
            </a:r>
          </a:p>
          <a:p>
            <a:r>
              <a:rPr lang="en-US" dirty="0"/>
              <a:t>Liveness properties: are violated only in infinite time</a:t>
            </a:r>
          </a:p>
          <a:p>
            <a:pPr lvl="1"/>
            <a:r>
              <a:rPr lang="en-US" dirty="0"/>
              <a:t>Good event of a liveness property is a condition on infinite behaviors</a:t>
            </a:r>
          </a:p>
          <a:p>
            <a:pPr lvl="1"/>
            <a:r>
              <a:rPr lang="en-US" dirty="0"/>
              <a:t>Bad event for a safety property happens in a finite amount of time, if at all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EFA2B-357A-4A5B-93EC-DF796F68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AC45A-F013-4E30-B2D2-E00E3AB2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837CA2-2001-4496-B338-18B40AB4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properties</a:t>
            </a:r>
          </a:p>
        </p:txBody>
      </p:sp>
    </p:spTree>
    <p:extLst>
      <p:ext uri="{BB962C8B-B14F-4D97-AF65-F5344CB8AC3E}">
        <p14:creationId xmlns:p14="http://schemas.microsoft.com/office/powerpoint/2010/main" val="3502787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9F014A-9440-4A65-A0BE-C886CFF50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𝑙𝑖𝑣𝑒</m:t>
                        </m:r>
                      </m:sub>
                    </m:sSub>
                  </m:oMath>
                </a14:m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is a liveness property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𝑙𝑖𝑣𝑒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Liveness: any finite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can be extended to an infinite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𝑙𝑖𝑣𝑒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Examples: </a:t>
                </a:r>
              </a:p>
              <a:p>
                <a:pPr lvl="1"/>
                <a:r>
                  <a:rPr lang="en-US" dirty="0"/>
                  <a:t>(eventually): </a:t>
                </a:r>
              </a:p>
              <a:p>
                <a:pPr lvl="2"/>
                <a:r>
                  <a:rPr lang="en-US" dirty="0"/>
                  <a:t>eventually this class will end [assuming immortal teachers, students, and no university restrictions on semester]</a:t>
                </a:r>
              </a:p>
              <a:p>
                <a:pPr lvl="2"/>
                <a:r>
                  <a:rPr lang="en-US" dirty="0"/>
                  <a:t>each process will eventually enter critical section</a:t>
                </a:r>
              </a:p>
              <a:p>
                <a:pPr lvl="1"/>
                <a:r>
                  <a:rPr lang="en-US" dirty="0"/>
                  <a:t>(repeated eventually): </a:t>
                </a:r>
              </a:p>
              <a:p>
                <a:pPr lvl="2"/>
                <a:r>
                  <a:rPr lang="en-US" dirty="0"/>
                  <a:t>each process will enter the critical section infinitely often</a:t>
                </a:r>
              </a:p>
              <a:p>
                <a:pPr lvl="1"/>
                <a:r>
                  <a:rPr lang="en-US" dirty="0"/>
                  <a:t>(starvation freedom)</a:t>
                </a:r>
              </a:p>
              <a:p>
                <a:pPr lvl="2"/>
                <a:r>
                  <a:rPr lang="en-US" dirty="0"/>
                  <a:t>each waiting process critical section will eventually enter its critical section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9F014A-9440-4A65-A0BE-C886CFF50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6DE5D-B15D-4C13-A9B8-22BD41BE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CD03D-68A0-46E5-AD2A-D590EB7C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D2876B-7113-4401-B590-3BCE8641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property: definition</a:t>
            </a:r>
          </a:p>
        </p:txBody>
      </p:sp>
    </p:spTree>
    <p:extLst>
      <p:ext uri="{BB962C8B-B14F-4D97-AF65-F5344CB8AC3E}">
        <p14:creationId xmlns:p14="http://schemas.microsoft.com/office/powerpoint/2010/main" val="2124528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F652DE-AA19-4AB6-A583-042006089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Eventually each process enters critical section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process enters critical section infinitely often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limUpp>
                            <m:limUp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≥0: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waiting process eventually enters critical section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≥0: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⇒(∃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F652DE-AA19-4AB6-A583-042006089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47D06-43EA-465E-9E75-E6025C02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27E0-D42C-4BA0-BAAC-B2637F5E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994C33-87B8-4CE6-A4F5-BD289ACE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liveness properties</a:t>
            </a:r>
          </a:p>
        </p:txBody>
      </p:sp>
    </p:spTree>
    <p:extLst>
      <p:ext uri="{BB962C8B-B14F-4D97-AF65-F5344CB8AC3E}">
        <p14:creationId xmlns:p14="http://schemas.microsoft.com/office/powerpoint/2010/main" val="2557008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EB8008-9DE4-4A18-92FE-4D4B33155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Are safety and liveness properties disjoint?</a:t>
                </a:r>
              </a:p>
              <a:p>
                <a:pPr marL="0" indent="0">
                  <a:buNone/>
                </a:pPr>
                <a:r>
                  <a:rPr lang="en-US" dirty="0"/>
                  <a:t>Lemma: the only property that is both a safety and liveness property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Any linear time property can be written as the conjunction of a safety property and a liveness property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Decomposition Theorem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Any linear time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can be expressed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𝑙𝑖𝑣𝑒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Initially there are three 0’s in a sequence followed by a sequence with infinitely many 1’s 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EB8008-9DE4-4A18-92FE-4D4B33155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2" t="-2597" r="-1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81712F-5DD6-402A-A458-28356581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BBFE2-F8C5-4F1E-8BDF-D91EC96B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54C26E-C72E-45E4-B36E-EA843BCB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vs. Liveness</a:t>
            </a:r>
          </a:p>
        </p:txBody>
      </p:sp>
    </p:spTree>
    <p:extLst>
      <p:ext uri="{BB962C8B-B14F-4D97-AF65-F5344CB8AC3E}">
        <p14:creationId xmlns:p14="http://schemas.microsoft.com/office/powerpoint/2010/main" val="2255228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865EA-26A0-46DE-A2F7-5D2008814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105" y="5688383"/>
            <a:ext cx="10385624" cy="365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Reproduced from the Principles of Model Checking Book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8CD5D-F66E-4B37-A8D0-7D840D70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CBE8C-BD4D-4583-8DAB-8DECB988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369705-AE60-4F70-830D-F06A1832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AE245-C872-4073-A609-9B9A1D41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33512"/>
            <a:ext cx="81915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78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FF364F0-848B-4029-ACF8-741FD86BB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Consider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sz="2400" dirty="0"/>
                  <a:t>, and define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length of the longest common prefix,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000" dirty="0"/>
                  <a:t>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Then,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is a metric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Safety properties are closed sets</a:t>
                </a:r>
              </a:p>
              <a:p>
                <a:r>
                  <a:rPr lang="en-US" sz="2400" dirty="0"/>
                  <a:t>Liveness properties are dense sets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𝑐𝑙𝑜𝑠𝑢𝑟𝑒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/>
                  <a:t> is the topological closure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: smallest closed set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Decomposition theorem follows from: any subset of a topological space can be written as an intersection of its closure and a dense set</a:t>
                </a:r>
              </a:p>
              <a:p>
                <a:pPr lvl="1"/>
                <a:r>
                  <a:rPr lang="en-US" sz="1800" dirty="0"/>
                  <a:t>Intuitively: closure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: all points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+ all its limit points, dense = ‘spread everywhere’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FF364F0-848B-4029-ACF8-741FD86BB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575E6-51E7-4AB2-B915-03A5BEA4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2C5D-94AD-4000-8D07-CBA9B2BB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AFC0F2-3762-4F2D-8106-20DDEA03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characterization of safety/liveness</a:t>
            </a:r>
          </a:p>
        </p:txBody>
      </p:sp>
    </p:spTree>
    <p:extLst>
      <p:ext uri="{BB962C8B-B14F-4D97-AF65-F5344CB8AC3E}">
        <p14:creationId xmlns:p14="http://schemas.microsoft.com/office/powerpoint/2010/main" val="2090308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C60A01-C3C9-42C3-A265-5FFB676AA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Intuitively to capture the idea that if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requesting service, then it should eventually receive service</a:t>
                </a:r>
              </a:p>
              <a:p>
                <a:r>
                  <a:rPr lang="en-US" dirty="0"/>
                  <a:t>Different kinds of fairness:</a:t>
                </a:r>
              </a:p>
              <a:p>
                <a:pPr lvl="1"/>
                <a:r>
                  <a:rPr lang="en-US" dirty="0"/>
                  <a:t>Unconditional fairness: every process gets its turn infinitely often</a:t>
                </a:r>
              </a:p>
              <a:p>
                <a:pPr lvl="1"/>
                <a:r>
                  <a:rPr lang="en-US" dirty="0"/>
                  <a:t>Strong fairness: every process that is enabled infinitely often gets its turn infinitely often</a:t>
                </a:r>
              </a:p>
              <a:p>
                <a:pPr lvl="1"/>
                <a:r>
                  <a:rPr lang="en-US" dirty="0"/>
                  <a:t>Weak fairness: every process that is continuously enabled after some time instant gets its turn infinitely often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C60A01-C3C9-42C3-A265-5FFB676AA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2C9E9-4CF4-435B-BB6C-408DFF20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8E1B1-6EA2-45D7-AAF3-625917AD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D5E1C7-9D6E-4998-9AD7-54E4B30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306337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EE9A6B-DA12-4EB1-96D2-DFF9D5F6DD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Paths in an LTS:</a:t>
                </a:r>
              </a:p>
              <a:p>
                <a:pPr lvl="1"/>
                <a:r>
                  <a:rPr lang="en-US" dirty="0"/>
                  <a:t>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Infinite path fragment that begins at some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set of all paths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traces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𝑇𝑟𝑎𝑐𝑒𝑠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EE9A6B-DA12-4EB1-96D2-DFF9D5F6DD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C5F6D-AE97-4D73-B0F2-ED6792C2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040EC-C3F4-4176-9283-97648DEA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F64D01-1F1E-425C-A10E-DA4910E8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912554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8BA22FA-CD14-40FB-B470-C67876905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695899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infinite execution fragment: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dirty="0"/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be some subset of actions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unconditionally fair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-fair whenever: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strongly fair if: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𝐴𝑐𝑡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weakly fair if: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𝐴𝑐𝑡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8BA22FA-CD14-40FB-B470-C67876905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695899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770B7-70F6-4D3E-963A-3DE2E264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BDCC8-36D8-4907-90E7-4BB8DEAC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DE04-F50A-44EC-A194-22E798DD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fairness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839D8D-9250-49CB-9ECC-DFFAD6E2DE15}"/>
                  </a:ext>
                </a:extLst>
              </p:cNvPr>
              <p:cNvSpPr txBox="1"/>
              <p:nvPr/>
            </p:nvSpPr>
            <p:spPr>
              <a:xfrm>
                <a:off x="8958729" y="5440478"/>
                <a:ext cx="2482708" cy="85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limUpp>
                      <m:limUp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=¬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limUpp>
                      <m:limUp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eventually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forall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839D8D-9250-49CB-9ECC-DFFAD6E2D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729" y="5440478"/>
                <a:ext cx="2482708" cy="858761"/>
              </a:xfrm>
              <a:prstGeom prst="rect">
                <a:avLst/>
              </a:prstGeom>
              <a:blipFill>
                <a:blip r:embed="rId3"/>
                <a:stretch>
                  <a:fillRect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09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362D67-4498-456C-8C35-B3B0CEC6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08847"/>
            <a:ext cx="11699087" cy="4375193"/>
          </a:xfrm>
        </p:spPr>
        <p:txBody>
          <a:bodyPr/>
          <a:lstStyle/>
          <a:p>
            <a:r>
              <a:rPr lang="en-US" dirty="0"/>
              <a:t>Whenever we want to reason about liveness properties over multiple concurrent processes, there is an easy way for the property to fail: never choose for execution the process with the liveness specification</a:t>
            </a:r>
          </a:p>
          <a:p>
            <a:pPr lvl="1"/>
            <a:r>
              <a:rPr lang="en-US" dirty="0"/>
              <a:t>If you never get a chance to do anything, there is no way that eventually good happens</a:t>
            </a:r>
          </a:p>
          <a:p>
            <a:r>
              <a:rPr lang="en-US" dirty="0"/>
              <a:t>Whenever we talk about an infinite trace (over multiple process actions) violating a liveness property, we must talk about whether it is a fair violation</a:t>
            </a:r>
          </a:p>
          <a:p>
            <a:r>
              <a:rPr lang="en-US" dirty="0"/>
              <a:t>In practice: process schedulers/multi-agent coordinators should guarantee fairness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FCBB4-CA62-4020-A07B-3B0FF95C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3C7A1-7DC3-47D4-8763-EF45F60A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4F39B4-A802-4C68-9A44-D25361B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fairness?</a:t>
            </a:r>
          </a:p>
        </p:txBody>
      </p:sp>
    </p:spTree>
    <p:extLst>
      <p:ext uri="{BB962C8B-B14F-4D97-AF65-F5344CB8AC3E}">
        <p14:creationId xmlns:p14="http://schemas.microsoft.com/office/powerpoint/2010/main" val="16741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and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reflexive: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transitive: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symmetric: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:r>
                  <a:rPr lang="en-US" dirty="0"/>
                  <a:t>Equivalence class:</a:t>
                </a:r>
              </a:p>
              <a:p>
                <a:pPr lvl="1"/>
                <a:r>
                  <a:rPr lang="en-US" dirty="0"/>
                  <a:t>Equivalence class of 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 under the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set: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Equivalence classes partition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equivalence classes is called the </a:t>
                </a:r>
                <a:r>
                  <a:rPr lang="en-US" i="1" dirty="0"/>
                  <a:t>quotient set </a:t>
                </a:r>
                <a:r>
                  <a:rPr lang="en-US" dirty="0"/>
                  <a:t>or </a:t>
                </a:r>
                <a:r>
                  <a:rPr lang="en-US" i="1" dirty="0"/>
                  <a:t>quotient space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33DBA2-ACC9-47A4-8C95-74073B6C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Relation &amp; Equivalence Classes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FCC60-F5B6-4CFC-AF76-5A336E5B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939D-B6C3-4B9C-A5E2-5C48C15E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7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i.e.,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following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relation: reflexive, symmetric, transitive follows from properties of the equality relation on natural numbers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3,6,9,…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Quotient: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partitions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equivalence classes</a:t>
                </a:r>
              </a:p>
              <a:p>
                <a:pPr lvl="1"/>
                <a:r>
                  <a:rPr lang="en-US" dirty="0"/>
                  <a:t>We can always pick some representative in an equivalence class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FD150A-83CE-4DD8-8661-0BD31A6F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&amp; Quotient 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DAD8F-9FDC-496E-80E8-ECBA2A1B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F613-6EB4-4CFE-B127-2566744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23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Paths in an LTS:</a:t>
                </a:r>
              </a:p>
              <a:p>
                <a:pPr lvl="1"/>
                <a:r>
                  <a:rPr lang="en-US" dirty="0"/>
                  <a:t>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Infinite path fragment that begins at some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set of all paths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traces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𝑇𝑟𝑎𝑐𝑒𝑠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C8C47-830C-47B5-8145-80B2A48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Paths and Traces in an LTS                 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0B80-0E52-4C58-AA63-FFCC0C08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7AE7F-8920-4017-B2BB-A15D60C3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23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Specification and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b="0" dirty="0"/>
                  <a:t> is an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is a specification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traces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containing labels only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trace-equivalent with respect to some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Trace equivalence is also called </a:t>
                </a:r>
                <a:r>
                  <a:rPr lang="en-US" i="1" dirty="0"/>
                  <a:t>language equivalence 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View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LTS</m:t>
                    </m:r>
                  </m:oMath>
                </a14:m>
                <a:r>
                  <a:rPr lang="en-US" dirty="0"/>
                  <a:t> as a machine producing strings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i.e. 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Language of LTS = set of all such strings</a:t>
                </a:r>
              </a:p>
              <a:p>
                <a:pPr lvl="1"/>
                <a:r>
                  <a:rPr lang="en-US" dirty="0"/>
                  <a:t>Two LTSs are trace/language-equivalent if they produce the same set of strings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  <a:blipFill>
                <a:blip r:embed="rId2"/>
                <a:stretch>
                  <a:fillRect l="-521" t="-1905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CC2BE51-6F5C-4B84-A1E8-F0634320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Trace Inclusion and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B0A9-0E1C-4A1F-BD49-C3C6CAA1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16BAC-24E8-4945-B192-019C6756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19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be two LTSs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r>
                  <a:rPr lang="en-US" dirty="0"/>
                  <a:t>(A) For every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-related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vice versa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(B)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914400" indent="-4000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they have the same labels</a:t>
                </a:r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  <a:blipFill>
                <a:blip r:embed="rId2"/>
                <a:stretch>
                  <a:fillRect l="-910" t="-2078" r="-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8C34E3-0E55-4971-8168-2570824C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1C9E-F41A-4122-89EA-D7743E09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3717-1AA2-46DD-8DDD-9AA46C0F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14:cNvPr>
              <p14:cNvContentPartPr/>
              <p14:nvPr/>
            </p14:nvContentPartPr>
            <p14:xfrm>
              <a:off x="10636859" y="136525"/>
              <a:ext cx="1433880" cy="123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7499" y="127165"/>
                <a:ext cx="1452600" cy="12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576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bisimulation-equivalent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Denoted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.2.</m:t>
                    </m:r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.3. </m:t>
                    </m:r>
                  </m:oMath>
                </a14:m>
                <a:r>
                  <a:rPr lang="en-US" dirty="0"/>
                  <a:t>) establish path correspondence</a:t>
                </a:r>
              </a:p>
              <a:p>
                <a:pPr lvl="1"/>
                <a:r>
                  <a:rPr lang="en-US" dirty="0"/>
                  <a:t>If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related, then there must be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are also related (and vice versa)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  <a:blipFill>
                <a:blip r:embed="rId2"/>
                <a:stretch>
                  <a:fillRect l="-521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27490F-C4F9-4858-AAAB-B037E5BB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F6276-89F8-402F-9DA4-C573CD46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C6464-98E7-48EB-8AD3-DE822FE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95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12FB6-7D42-4DDE-B929-66500ED8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/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/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/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/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/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2F6C4-5530-4A13-AFDE-39CA56982104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3004592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6DD5C3-C1A6-4687-8A0E-AA8550A9AF1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3004592" y="2636869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39F00-BC2E-4FD8-A3B8-63F03A5A74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094264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9C7C25-8760-4E72-8576-2EF7ADA0F27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691741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1B4CD-73C1-4DEA-B0FA-DE9ED853525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91740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F442C-9F52-4EA5-A879-FBC35A8E098C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691740" y="2636869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/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/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/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5D2316B-591E-43DD-9000-839F1F15F12A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16200000" flipV="1">
            <a:off x="4385581" y="530679"/>
            <a:ext cx="12700" cy="3194954"/>
          </a:xfrm>
          <a:prstGeom prst="curvedConnector3">
            <a:avLst>
              <a:gd name="adj1" fmla="val 829285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2FFAFCB-4764-48ED-8F12-CE3599C934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2173" y="3549651"/>
            <a:ext cx="12700" cy="3194954"/>
          </a:xfrm>
          <a:prstGeom prst="curvedConnector3">
            <a:avLst>
              <a:gd name="adj1" fmla="val 398570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F6A9E0-7334-4561-B36E-74711BC45F5E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3094264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105ECB-F56A-4310-9BA0-E22EE36FA74F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4691741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/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/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/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/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/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/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/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/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/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/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F7695972-4185-4AF9-9EA7-E93CA7F9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8763628-0B58-4B3B-BC3E-A4BD49A1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1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C105F-7BE5-44E5-AAB5-2F403DD4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B26B-C08A-46F9-A069-2406A8C7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is “linear-time”?</a:t>
                </a:r>
              </a:p>
              <a:p>
                <a:r>
                  <a:rPr lang="en-US" dirty="0"/>
                  <a:t>The word “linear” is a sorely over-used one</a:t>
                </a:r>
              </a:p>
              <a:p>
                <a:pPr lvl="1"/>
                <a:r>
                  <a:rPr lang="en-US" sz="2000" dirty="0"/>
                  <a:t>Linear algebraic expressions: </a:t>
                </a:r>
                <a:r>
                  <a:rPr lang="en-US" sz="2000" i="1" dirty="0"/>
                  <a:t>linear </a:t>
                </a:r>
                <a:r>
                  <a:rPr lang="en-US" sz="2000" dirty="0"/>
                  <a:t>combination of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i.e.,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Linear time-invariant (LTI) systems: Systems described by ordinary differential equations where the RHS is a linear expression</a:t>
                </a:r>
              </a:p>
              <a:p>
                <a:pPr lvl="1"/>
                <a:r>
                  <a:rPr lang="en-US" sz="2000" dirty="0"/>
                  <a:t>Linear complexity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: complexity increases linearly with number of variables</a:t>
                </a:r>
                <a:endParaRPr lang="en-US" sz="2200" dirty="0"/>
              </a:p>
              <a:p>
                <a:r>
                  <a:rPr lang="en-US" sz="2200" dirty="0"/>
                  <a:t>This is completely different “linear” : linear means time-points/program steps all lie in a straight line: time evolves along a “linear timeline”</a:t>
                </a:r>
              </a:p>
              <a:p>
                <a:r>
                  <a:rPr lang="en-US" sz="2200" dirty="0"/>
                  <a:t>Contrast with a multi-verse model of the universe, where at each time instant, time “branches” into many futures</a:t>
                </a:r>
              </a:p>
              <a:p>
                <a:r>
                  <a:rPr lang="en-US" sz="2200" dirty="0"/>
                  <a:t>Minus the philosophy: Linear-time properties = collections of traces (vs. </a:t>
                </a:r>
                <a:r>
                  <a:rPr lang="en-US" sz="2200" i="1" dirty="0"/>
                  <a:t>computation trees</a:t>
                </a:r>
                <a:r>
                  <a:rPr lang="en-US" sz="2200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C8C47-830C-47B5-8145-80B2A48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Linear-time properties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0B80-0E52-4C58-AA63-FFCC0C08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7AE7F-8920-4017-B2BB-A15D60C3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923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i.e., show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obvious,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just the identity relation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(i.e., flip the order of states in each pair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FBE6-14BF-480C-9658-8225B6A7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1545-0958-4348-BBA1-A02A7BA1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All conditions (A, B.1-3) follow from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37C3A1-6F70-478A-835C-0AB85071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D326-31A7-430E-9F30-79BA53AB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E6ED-9817-4001-A0F4-CFC267A2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0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denote the </a:t>
                </a:r>
                <a:r>
                  <a:rPr lang="en-US" dirty="0" err="1"/>
                  <a:t>bisim</a:t>
                </a:r>
                <a:r>
                  <a:rPr lang="en-US" dirty="0"/>
                  <a:t> relation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there exists a</a:t>
                </a:r>
              </a:p>
              <a:p>
                <a:pPr lvl="1"/>
                <a:r>
                  <a:rPr lang="en-US" dirty="0"/>
                  <a:t>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of the same length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Simple proof by induction over the length of the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9CD10A-781A-4EF5-A6E8-C52F80D2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over paths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FB4C-A835-4BD8-8380-D39D104F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A59A2-0F9E-4B43-82C8-045AE510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69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??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A365-AE74-48FB-A955-24E7A618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7AC9-1BF2-47D0-B2E6-7F48EBEE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15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Basically: follows from condition B.1 and lemma on previous slide</a:t>
                </a:r>
              </a:p>
              <a:p>
                <a:pPr lvl="1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can find a corresponding path with </a:t>
                </a:r>
                <a:r>
                  <a:rPr lang="en-US" dirty="0" err="1"/>
                  <a:t>bisimilar</a:t>
                </a:r>
                <a:r>
                  <a:rPr lang="en-US" dirty="0"/>
                  <a:t>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condition B.1: these two paths correspond to the same trace</a:t>
                </a:r>
              </a:p>
              <a:p>
                <a:pPr lvl="1"/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By symmetry, we can conclude.</a:t>
                </a:r>
              </a:p>
              <a:p>
                <a:r>
                  <a:rPr lang="en-US" dirty="0"/>
                  <a:t>This has important ramifications when we start discussing linear-time temporal logic properties!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3128-03B7-4D00-8478-553926CF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CFE2-2E03-4330-8B8D-2E576157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Bisimulation can be viewed as a relation from states within a single LTS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[denoted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if 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 of an LTS with itself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DEC3C-FC93-4F4A-8D48-EBD46DD5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B061-66AC-4551-9CD4-E51C13E2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02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called the 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Coarsest equivalence relation : for any equivalence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Coarsest equivalence relation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r>
                  <a:rPr lang="en-US" dirty="0" err="1"/>
                  <a:t>bisimilar</a:t>
                </a:r>
                <a:r>
                  <a:rPr lang="en-US" dirty="0"/>
                  <a:t> states have same labels and can </a:t>
                </a:r>
                <a:r>
                  <a:rPr lang="en-US" i="1" dirty="0"/>
                  <a:t>simulate </a:t>
                </a:r>
                <a:r>
                  <a:rPr lang="en-US" dirty="0"/>
                  <a:t>each other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↓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Union of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relations is also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r>
                  <a:rPr lang="en-US" dirty="0"/>
                  <a:t>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is the union of all </a:t>
                </a:r>
                <a:r>
                  <a:rPr lang="en-US" dirty="0" err="1"/>
                  <a:t>bisimulations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0AAC91-CF4B-4851-ADF8-7AD790E9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Coarsest </a:t>
            </a:r>
            <a:r>
              <a:rPr lang="en-US" dirty="0" err="1"/>
              <a:t>bisimulation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0D0B-FEE3-415F-BF2C-CAF7152D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529C1-5FF6-4E3F-95F9-4987489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58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[Recap]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Equivalence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Quotient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)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set of all equivalence classes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bismulation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Quotient transition system </a:t>
                </a:r>
                <a:r>
                  <a:rPr lang="en-US" dirty="0"/>
                  <a:t>is defined by: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: eq. classes corresponding to initial states are initial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add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Action labels don’t really matter while constructing quotient, so all actions can be replaced by a single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  <a:blipFill>
                <a:blip r:embed="rId2"/>
                <a:stretch>
                  <a:fillRect l="-521" t="-1889" r="-886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5054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FC806-3207-452F-8AB6-74FD79BE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D0303-AE7F-44D3-8EA6-867F0F72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14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5B1C521-23B0-4EE5-AFF8-308C34CB1B9B}"/>
              </a:ext>
            </a:extLst>
          </p:cNvPr>
          <p:cNvSpPr/>
          <p:nvPr/>
        </p:nvSpPr>
        <p:spPr>
          <a:xfrm>
            <a:off x="1914575" y="1549284"/>
            <a:ext cx="1424520" cy="31182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97553-BF06-4B2E-991B-46AAFAA7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/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/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/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/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/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49846D-402F-454A-B247-BDFF0326E943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1189439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FF51EC-80FB-486A-BDFA-3BC57863B6B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1189439" y="3257842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5AC478-1926-4E72-8900-59913016B8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79111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841F5-D565-4949-A4EE-D845CC6E34B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876588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AE202-BC8D-4DE6-8C2D-D32C1395F30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76587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7C82F-F5C5-49D6-855C-4F7B0A6D5A8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876587" y="3257842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/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/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/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/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/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/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Observe: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blipFill>
                <a:blip r:embed="rId12"/>
                <a:stretch>
                  <a:fillRect l="-4286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/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blipFill>
                <a:blip r:embed="rId13"/>
                <a:stretch>
                  <a:fillRect l="-2941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/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blipFill>
                <a:blip r:embed="rId14"/>
                <a:stretch>
                  <a:fillRect l="-49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7FD75F-E0EB-4B00-AF54-F3297F454078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158207" y="2840402"/>
            <a:ext cx="527287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/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blipFill>
                <a:blip r:embed="rId15"/>
                <a:stretch>
                  <a:fillRect l="-291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4D3AF7-E687-4D8D-A14E-97167095A370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8912977" y="2840402"/>
            <a:ext cx="537022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9DE0CAF-3ACD-4BCA-8947-B9EA75B02D01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V="1">
            <a:off x="2570428" y="1151652"/>
            <a:ext cx="12700" cy="3194954"/>
          </a:xfrm>
          <a:prstGeom prst="curvedConnector3">
            <a:avLst>
              <a:gd name="adj1" fmla="val 11471646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E6AE63F-CEE1-4B40-A5FC-99D09EA3D780}"/>
              </a:ext>
            </a:extLst>
          </p:cNvPr>
          <p:cNvCxnSpPr>
            <a:cxnSpLocks/>
            <a:stCxn id="28" idx="0"/>
            <a:endCxn id="23" idx="0"/>
          </p:cNvCxnSpPr>
          <p:nvPr/>
        </p:nvCxnSpPr>
        <p:spPr>
          <a:xfrm rot="16200000" flipV="1">
            <a:off x="8304104" y="1093458"/>
            <a:ext cx="12700" cy="2904113"/>
          </a:xfrm>
          <a:prstGeom prst="curvedConnector3">
            <a:avLst>
              <a:gd name="adj1" fmla="val 6689551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/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shown above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blipFill>
                <a:blip r:embed="rId16"/>
                <a:stretch>
                  <a:fillRect r="-248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8009A1-D471-467A-BA79-DE4646124F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01541" y="3047126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E7B698-C755-4FD7-9F96-767A7495F32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088017" y="2843512"/>
            <a:ext cx="457869" cy="2648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714600-D030-4847-8E72-62467CAB4CD1}"/>
              </a:ext>
            </a:extLst>
          </p:cNvPr>
          <p:cNvCxnSpPr>
            <a:cxnSpLocks/>
          </p:cNvCxnSpPr>
          <p:nvPr/>
        </p:nvCxnSpPr>
        <p:spPr>
          <a:xfrm flipV="1">
            <a:off x="3813573" y="3308382"/>
            <a:ext cx="250658" cy="45817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C39100-69BC-4A31-B751-B7BBD7ABEB90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9230028" y="3141509"/>
            <a:ext cx="526132" cy="3009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/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: </a:t>
                </a:r>
                <a:r>
                  <a:rPr lang="en-US" b="0" dirty="0">
                    <a:latin typeface="Cambria Math" panose="02040503050406030204" pitchFamily="18" charset="0"/>
                  </a:rPr>
                  <a:t>as shown above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blipFill>
                <a:blip r:embed="rId17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/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/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/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60B65158-0530-4425-B76A-3D5922BA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A4B8067-80E4-4AEF-A526-B69B7A30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88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Bisimulation quotient TS </a:t>
                </a:r>
                <a:r>
                  <a:rPr lang="en-US" i="1" dirty="0"/>
                  <a:t>preserves many properties </a:t>
                </a:r>
                <a:r>
                  <a:rPr lang="en-US" dirty="0"/>
                  <a:t>of the original LTS</a:t>
                </a:r>
              </a:p>
              <a:p>
                <a:pPr lvl="1"/>
                <a:r>
                  <a:rPr lang="en-US" dirty="0"/>
                  <a:t>We will see what “preserves” formally means in future lectures, roughly: if the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satisfies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then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satisfies the same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reduce an LTS to a smaller LTS : checking properties is easier on smaller LTSs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Sometimes we can even map an infinite LTS to a finite LTS!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1A0EF1-10B3-4A4F-913B-16E80A32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quotients : abstraction mechanism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11B2-7C2F-41AB-A3DC-717FF62B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C404-9E71-4B6D-87F7-BB39747F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EA1389C-091E-46B0-A115-CBC0A1852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77693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Fix a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linear-time property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given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(finite or infinite),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the set of words arising from infinite concatenation of words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LT property is a language (set) of infinite words over the alphabet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sz="2000" dirty="0"/>
                  <a:t>infinite sequence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’s: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finite sequence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’s followed by an infinite sequence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’s: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b="0" dirty="0"/>
                  <a:t> appears infinitely often: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∅⋯∅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⋅∅⋯∅⋅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⋅∅⋯∅⋅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appears at every even position</a:t>
                </a:r>
              </a:p>
              <a:p>
                <a:pPr lvl="1"/>
                <a:r>
                  <a:rPr lang="en-US" sz="2000" dirty="0"/>
                  <a:t>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appears at most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steps after another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number of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’s is equal to the number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’s</a:t>
                </a:r>
              </a:p>
              <a:p>
                <a:pPr lvl="1"/>
                <a:r>
                  <a:rPr lang="en-US" sz="2000" dirty="0"/>
                  <a:t>eventually the trace is periodic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EA1389C-091E-46B0-A115-CBC0A1852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776933"/>
              </a:xfrm>
              <a:blipFill>
                <a:blip r:embed="rId2"/>
                <a:stretch>
                  <a:fillRect l="-417" t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7B5F7-05E9-4C95-BA9D-F25433F0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FD5C5-355E-4C32-BA16-A5347773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C9E62F-5C3B-4A1C-BA3E-23747229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 property</a:t>
            </a:r>
          </a:p>
        </p:txBody>
      </p:sp>
    </p:spTree>
    <p:extLst>
      <p:ext uri="{BB962C8B-B14F-4D97-AF65-F5344CB8AC3E}">
        <p14:creationId xmlns:p14="http://schemas.microsoft.com/office/powerpoint/2010/main" val="946743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56455" y="1046342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/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tickets at a bakery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Holder of lowest (non-zero) number is next customer to be served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Intuitively each process gives priority to other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may grow unboundedly!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blipFill>
                <a:blip r:embed="rId16"/>
                <a:stretch>
                  <a:fillRect l="-94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4DAE12-D379-46F1-A60C-3F6020CC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E5DF537-D992-45B6-9AC1-551E6B4C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2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18309" y="1307858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66116E-B4C3-40F0-B3D4-965D222F4B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5150" y="2066925"/>
            <a:ext cx="5981700" cy="27241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DE659C-46E6-4B6F-B80B-93D1A23B08BD}"/>
              </a:ext>
            </a:extLst>
          </p:cNvPr>
          <p:cNvSpPr txBox="1"/>
          <p:nvPr/>
        </p:nvSpPr>
        <p:spPr>
          <a:xfrm>
            <a:off x="2585592" y="5991924"/>
            <a:ext cx="740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copied from the Principles of Model Checking book by Baier and Katoen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70918E14-4641-490C-B97B-17DE4735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806AC54-06B4-4109-8865-446EC2B6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86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79975-D82F-471B-82C7-4B9C3A42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 err="1"/>
              <a:t>Bisimulation</a:t>
            </a:r>
            <a:r>
              <a:rPr lang="en-US" dirty="0"/>
              <a:t> Quotient of LTS for Bakery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0F8CB-3357-413A-9EA3-2EBD1005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90" y="1082581"/>
            <a:ext cx="4972050" cy="432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C786F-A915-4E7F-B179-E22074D5E39F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B6F4C-40EE-4B31-B01B-7D56B844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43" y="1082581"/>
            <a:ext cx="5199470" cy="4411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D90F9-B403-4582-BD87-8E58B815C93E}"/>
              </a:ext>
            </a:extLst>
          </p:cNvPr>
          <p:cNvSpPr txBox="1"/>
          <p:nvPr/>
        </p:nvSpPr>
        <p:spPr>
          <a:xfrm>
            <a:off x="2305201" y="2074460"/>
            <a:ext cx="130362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Infinite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45DE5-4059-4CC9-8384-568CE10A1707}"/>
              </a:ext>
            </a:extLst>
          </p:cNvPr>
          <p:cNvSpPr txBox="1"/>
          <p:nvPr/>
        </p:nvSpPr>
        <p:spPr>
          <a:xfrm>
            <a:off x="8428497" y="2900445"/>
            <a:ext cx="11721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Finite!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8F12ECE-AA92-4B71-A7BE-0F263ECD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A78BCFF-ACA3-413E-8A87-1942CA27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38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High-level idea:</a:t>
                </a:r>
              </a:p>
              <a:p>
                <a:r>
                  <a:rPr lang="en-US" dirty="0"/>
                  <a:t>Finite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partitioned into </a:t>
                </a:r>
                <a:r>
                  <a:rPr lang="en-US" i="1" dirty="0"/>
                  <a:t>blocks (pairwise disjoint sets of states)</a:t>
                </a:r>
              </a:p>
              <a:p>
                <a:r>
                  <a:rPr lang="en-US" dirty="0"/>
                  <a:t>Start from initial partition where all </a:t>
                </a:r>
                <a:r>
                  <a:rPr lang="en-US" dirty="0" err="1"/>
                  <a:t>equi</a:t>
                </a:r>
                <a:r>
                  <a:rPr lang="en-US" dirty="0"/>
                  <a:t>-labeled states form a partition</a:t>
                </a:r>
              </a:p>
              <a:p>
                <a:r>
                  <a:rPr lang="en-US" dirty="0"/>
                  <a:t>Successively refine partition till partitions only contain </a:t>
                </a:r>
                <a:r>
                  <a:rPr lang="en-US" dirty="0" err="1"/>
                  <a:t>bisimilar</a:t>
                </a:r>
                <a:r>
                  <a:rPr lang="en-US" dirty="0"/>
                  <a:t> states</a:t>
                </a:r>
              </a:p>
              <a:p>
                <a:r>
                  <a:rPr lang="en-US" dirty="0"/>
                  <a:t>(Very similar to algorithms for minimizing deterministic finite automata)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  <a:blipFill>
                <a:blip r:embed="rId2"/>
                <a:stretch>
                  <a:fillRect l="-93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</a:t>
            </a:r>
            <a:r>
              <a:rPr lang="en-US" dirty="0" err="1"/>
              <a:t>bisimulation</a:t>
            </a:r>
            <a:r>
              <a:rPr lang="en-US" dirty="0"/>
              <a:t> quotients for finite 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385F-BBBB-4E72-ADF8-9CDB05BC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20067-944F-4D99-B8BB-6602B9F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4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Partition for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such that: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[Partition elements are non-empty]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[Pairwise intersection is empty]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: block	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a superblock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union of some blocks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</m:oMath>
                </a14:m>
                <a:r>
                  <a:rPr lang="en-US" dirty="0"/>
                  <a:t> = the (unique) block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called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coarser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Strictly finer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is replaced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dirty="0"/>
                  <a:t> in above definition </a:t>
                </a:r>
              </a:p>
              <a:p>
                <a:pPr lvl="2"/>
                <a:r>
                  <a:rPr lang="en-US" dirty="0"/>
                  <a:t>Similarly: strictly coarser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3EBB-0A30-49AC-93BB-E39356F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30D8-F0EF-4907-92EE-F616CB6E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25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equivalence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induces equivalence relation: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Partition refinement algorithm works with representation of equivalences by means of induced partitions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E7486B-5A8E-4516-B984-F0A9E7F4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Partitions induce equivalences &amp; vice versa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C917A-D84C-4C0E-9FD3-058D7CBD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73931-F2EE-461A-A3CC-5E659EB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14:cNvPr>
              <p14:cNvContentPartPr/>
              <p14:nvPr/>
            </p14:nvContentPartPr>
            <p14:xfrm>
              <a:off x="5824440" y="1500120"/>
              <a:ext cx="605160" cy="1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5080" y="1490760"/>
                <a:ext cx="62388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15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partition in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 partition: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r>
                  <a:rPr lang="en-US" dirty="0"/>
                  <a:t>: all states with the same label are in the same block</a:t>
                </a:r>
              </a:p>
              <a:p>
                <a:pPr marL="0" indent="0">
                  <a:buNone/>
                </a:pPr>
                <a:r>
                  <a:rPr lang="en-US" dirty="0"/>
                  <a:t>Do: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Refine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Procedure is guaranteed to terminate because: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r>
                  <a:rPr lang="en-US" dirty="0"/>
                  <a:t> is strictly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Finest partition is one where every state is in its own block, </a:t>
                </a:r>
              </a:p>
              <a:p>
                <a:pPr lvl="1"/>
                <a:r>
                  <a:rPr lang="en-US" dirty="0"/>
                  <a:t>Set of states is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72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B5DEC-2BA1-4C89-850C-4694D646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algorithm: Rough sketch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70DD-86F7-45C6-9CFE-DF97B023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0536-C96F-4C59-936E-D7BC1371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55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Resulting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</a:t>
                </a:r>
              </a:p>
              <a:p>
                <a:endParaRPr lang="en-US" dirty="0"/>
              </a:p>
              <a:p>
                <a:r>
                  <a:rPr lang="en-US" b="0" dirty="0"/>
                  <a:t>Intuitively what is happening in the algorithm: </a:t>
                </a:r>
              </a:p>
              <a:p>
                <a:pPr marL="41148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⊇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 on previous slide terminates in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steps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4D8404-AC1C-4766-A1E6-176B1A10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notes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2CF37-EAC8-43C7-B49F-AC284254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44FE8-47F9-43FF-ABBB-DDF04077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629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</p:spPr>
            <p:txBody>
              <a:bodyPr/>
              <a:lstStyle/>
              <a:p>
                <a:r>
                  <a:rPr lang="en-US" dirty="0"/>
                  <a:t>You can use a decision-tree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  <a:blipFill>
                <a:blip r:embed="rId2"/>
                <a:stretch>
                  <a:fillRect l="-521" t="-9581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E81765-2821-4368-A968-32D456C2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initial partition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2FFDE5-9D8F-46B5-8550-33365D40C59F}"/>
              </a:ext>
            </a:extLst>
          </p:cNvPr>
          <p:cNvSpPr/>
          <p:nvPr/>
        </p:nvSpPr>
        <p:spPr>
          <a:xfrm>
            <a:off x="3739487" y="233888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127671-972D-470D-B30B-29B686D7E094}"/>
              </a:ext>
            </a:extLst>
          </p:cNvPr>
          <p:cNvSpPr/>
          <p:nvPr/>
        </p:nvSpPr>
        <p:spPr>
          <a:xfrm>
            <a:off x="2909247" y="3176517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8D1883-1C80-45DE-B31A-212B66A19621}"/>
              </a:ext>
            </a:extLst>
          </p:cNvPr>
          <p:cNvSpPr/>
          <p:nvPr/>
        </p:nvSpPr>
        <p:spPr>
          <a:xfrm>
            <a:off x="4610215" y="3176516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2827DB-0E70-462E-9BFB-0EEF09005D62}"/>
              </a:ext>
            </a:extLst>
          </p:cNvPr>
          <p:cNvSpPr/>
          <p:nvPr/>
        </p:nvSpPr>
        <p:spPr>
          <a:xfrm>
            <a:off x="2420202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5AF207-6FD0-4208-9543-7F80CA99FD7E}"/>
              </a:ext>
            </a:extLst>
          </p:cNvPr>
          <p:cNvSpPr/>
          <p:nvPr/>
        </p:nvSpPr>
        <p:spPr>
          <a:xfrm>
            <a:off x="3273187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C8BBD9-F4BC-44F1-B577-555E591E9473}"/>
              </a:ext>
            </a:extLst>
          </p:cNvPr>
          <p:cNvSpPr/>
          <p:nvPr/>
        </p:nvSpPr>
        <p:spPr>
          <a:xfrm>
            <a:off x="4137544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D1F0E8-3BCE-4DEE-B822-E6EC5467C3F3}"/>
              </a:ext>
            </a:extLst>
          </p:cNvPr>
          <p:cNvSpPr/>
          <p:nvPr/>
        </p:nvSpPr>
        <p:spPr>
          <a:xfrm>
            <a:off x="5110633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D5C34-ECD1-4955-B178-D0F5CAB1A92D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142229" y="2554393"/>
            <a:ext cx="637231" cy="65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379FA-C49D-4FA8-9804-227481BD059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3972469" y="2554393"/>
            <a:ext cx="774224" cy="62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F26F8-1821-4722-B36C-AA7731889ED2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556680" y="3392025"/>
            <a:ext cx="392540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9D250B-1FA0-44E7-BFF0-F0EE662ACF4B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42229" y="3392025"/>
            <a:ext cx="267436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903EE-4A36-4F44-9055-ADA99D76A27C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4274022" y="3392024"/>
            <a:ext cx="376166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BF5655-9AA3-43B0-88A3-20F88B6A3590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4843197" y="3392024"/>
            <a:ext cx="403914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/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/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/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/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/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/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CBF4202-CDAC-4773-ADBA-2052EE91983A}"/>
              </a:ext>
            </a:extLst>
          </p:cNvPr>
          <p:cNvSpPr/>
          <p:nvPr/>
        </p:nvSpPr>
        <p:spPr>
          <a:xfrm>
            <a:off x="3705365" y="495899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1FCC2-C190-43CC-9A59-D994A0BE1F76}"/>
              </a:ext>
            </a:extLst>
          </p:cNvPr>
          <p:cNvSpPr/>
          <p:nvPr/>
        </p:nvSpPr>
        <p:spPr>
          <a:xfrm>
            <a:off x="3705365" y="44160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AE13C0-75E5-48A5-BA5C-63FFD1F7961D}"/>
              </a:ext>
            </a:extLst>
          </p:cNvPr>
          <p:cNvSpPr/>
          <p:nvPr/>
        </p:nvSpPr>
        <p:spPr>
          <a:xfrm>
            <a:off x="3705365" y="549377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162CAD-AB33-4D3C-87D0-786A90D27234}"/>
              </a:ext>
            </a:extLst>
          </p:cNvPr>
          <p:cNvSpPr/>
          <p:nvPr/>
        </p:nvSpPr>
        <p:spPr>
          <a:xfrm>
            <a:off x="2293474" y="5794612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8A3915-8E2A-41FD-A44B-F0EC30080ECE}"/>
              </a:ext>
            </a:extLst>
          </p:cNvPr>
          <p:cNvSpPr/>
          <p:nvPr/>
        </p:nvSpPr>
        <p:spPr>
          <a:xfrm>
            <a:off x="3523850" y="5800299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98BE0D-DF76-4E3F-B8E9-1A35234B8A21}"/>
              </a:ext>
            </a:extLst>
          </p:cNvPr>
          <p:cNvSpPr/>
          <p:nvPr/>
        </p:nvSpPr>
        <p:spPr>
          <a:xfrm>
            <a:off x="4653153" y="5794613"/>
            <a:ext cx="272955" cy="2208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/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Leaf nodes annotated with the set of states that satisfy all conditions from root of the tree to the leaf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Each path from root to leaf is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Subset corresponding to path from root to leaf is the label for the set of states corresponding to the leaf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𝐴𝑃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blipFill>
                <a:blip r:embed="rId9"/>
                <a:stretch>
                  <a:fillRect l="-698" t="-1415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CDFBAD48-CD1E-4F1E-BB16-D9F711DE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8ECE73DF-2E35-40CC-AD7F-CB903D6B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14:cNvPr>
              <p14:cNvContentPartPr/>
              <p14:nvPr/>
            </p14:nvContentPartPr>
            <p14:xfrm>
              <a:off x="2500200" y="2048040"/>
              <a:ext cx="3029400" cy="3919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0840" y="2038680"/>
                <a:ext cx="304812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509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computing initial partition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5B811A7-3AD1-482E-B163-F17476BB4833}"/>
              </a:ext>
            </a:extLst>
          </p:cNvPr>
          <p:cNvSpPr/>
          <p:nvPr/>
        </p:nvSpPr>
        <p:spPr>
          <a:xfrm>
            <a:off x="8072651" y="13566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8E002-F003-449F-BFC1-7A42D05B2FC2}"/>
              </a:ext>
            </a:extLst>
          </p:cNvPr>
          <p:cNvSpPr/>
          <p:nvPr/>
        </p:nvSpPr>
        <p:spPr>
          <a:xfrm>
            <a:off x="6543880" y="22707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D4626F-BB32-4069-AD62-21498EB0F778}"/>
              </a:ext>
            </a:extLst>
          </p:cNvPr>
          <p:cNvSpPr/>
          <p:nvPr/>
        </p:nvSpPr>
        <p:spPr>
          <a:xfrm>
            <a:off x="8789504" y="21832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1F4A28-829C-41CD-9E42-A3DF04F4A235}"/>
              </a:ext>
            </a:extLst>
          </p:cNvPr>
          <p:cNvSpPr/>
          <p:nvPr/>
        </p:nvSpPr>
        <p:spPr>
          <a:xfrm>
            <a:off x="6543880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C49D0C-8DCE-4385-8FF1-6DACD4848D8C}"/>
              </a:ext>
            </a:extLst>
          </p:cNvPr>
          <p:cNvSpPr/>
          <p:nvPr/>
        </p:nvSpPr>
        <p:spPr>
          <a:xfrm>
            <a:off x="7564732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8884DB-E00F-419B-B12D-3F87618174AF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6778027" y="1590752"/>
            <a:ext cx="1334797" cy="72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/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18D55-8AA1-417C-B912-DE956FAF11F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8306798" y="1590752"/>
            <a:ext cx="522879" cy="63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/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7586D-477F-46E2-A63D-09004B90472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6681040" y="2545045"/>
            <a:ext cx="0" cy="8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B983A-2EE8-4A1E-AD78-A45FC7D8B782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6778027" y="2504872"/>
            <a:ext cx="826878" cy="87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/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/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D1012DC-C170-4EB3-993E-7C6A2519DB9B}"/>
              </a:ext>
            </a:extLst>
          </p:cNvPr>
          <p:cNvSpPr/>
          <p:nvPr/>
        </p:nvSpPr>
        <p:spPr>
          <a:xfrm>
            <a:off x="8796161" y="335182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B69251-6BEC-47D2-9A0F-0C6055951EA2}"/>
              </a:ext>
            </a:extLst>
          </p:cNvPr>
          <p:cNvSpPr/>
          <p:nvPr/>
        </p:nvSpPr>
        <p:spPr>
          <a:xfrm>
            <a:off x="9943105" y="330454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690B7-14D0-47E4-B91D-A0BC3812580F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>
          <a:xfrm>
            <a:off x="8926664" y="2457564"/>
            <a:ext cx="6657" cy="89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E8F220-237F-40BB-AF1B-7D3365B87936}"/>
              </a:ext>
            </a:extLst>
          </p:cNvPr>
          <p:cNvCxnSpPr>
            <a:cxnSpLocks/>
            <a:stCxn id="11" idx="4"/>
            <a:endCxn id="34" idx="1"/>
          </p:cNvCxnSpPr>
          <p:nvPr/>
        </p:nvCxnSpPr>
        <p:spPr>
          <a:xfrm>
            <a:off x="8926664" y="2457564"/>
            <a:ext cx="1056614" cy="88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/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/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/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/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/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/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ADA42A7A-911B-4A40-BB6B-AC02982D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3E66E8FE-D904-4B58-B186-50011236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14:cNvPr>
              <p14:cNvContentPartPr/>
              <p14:nvPr/>
            </p14:nvContentPartPr>
            <p14:xfrm>
              <a:off x="1233360" y="4048200"/>
              <a:ext cx="5815440" cy="376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4000" y="4038840"/>
                <a:ext cx="583416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30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5F2F5C7-0E69-4DCB-973D-9237F4FBF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be a property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 (read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transition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if all its infinite behaviors starting from some initial state are “admissible”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5F2F5C7-0E69-4DCB-973D-9237F4FBF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CE39A-D3F6-4BAE-88D1-F7DBA4A0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A983-1A9D-4818-B844-09A0ED88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5FF9E3-432F-4CB8-9BCD-7115AB84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relation for LT properties</a:t>
            </a:r>
          </a:p>
        </p:txBody>
      </p:sp>
    </p:spTree>
    <p:extLst>
      <p:ext uri="{BB962C8B-B14F-4D97-AF65-F5344CB8AC3E}">
        <p14:creationId xmlns:p14="http://schemas.microsoft.com/office/powerpoint/2010/main" val="3522107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Fun fact about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Coarsest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that satisfies two conditions: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no successor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OR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b="0" dirty="0"/>
                  <a:t>All successors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FC9D-5327-4F5A-901C-3FC109F7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0D525-D37E-429C-AE8B-C58A5B76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12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be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superblock (union of some blocks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∖∅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If some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have a one-step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but other states do not,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refined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  <a:blipFill>
                <a:blip r:embed="rId2"/>
                <a:stretch>
                  <a:fillRect l="-521" t="-2726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5DD68E-4A4D-44BF-B533-AE80ED2E6442}"/>
              </a:ext>
            </a:extLst>
          </p:cNvPr>
          <p:cNvSpPr/>
          <p:nvPr/>
        </p:nvSpPr>
        <p:spPr>
          <a:xfrm>
            <a:off x="2729552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3EF39-D9CE-4FCA-BC9A-0608BCD624EC}"/>
              </a:ext>
            </a:extLst>
          </p:cNvPr>
          <p:cNvSpPr/>
          <p:nvPr/>
        </p:nvSpPr>
        <p:spPr>
          <a:xfrm>
            <a:off x="5984091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651728-E793-42FD-BD0C-F838B1415C4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2729552" y="4397991"/>
            <a:ext cx="1596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7CEA8B-494E-4F5C-B344-59DE0B922731}"/>
              </a:ext>
            </a:extLst>
          </p:cNvPr>
          <p:cNvCxnSpPr>
            <a:cxnSpLocks/>
          </p:cNvCxnSpPr>
          <p:nvPr/>
        </p:nvCxnSpPr>
        <p:spPr>
          <a:xfrm>
            <a:off x="3633490" y="4053385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4243B-E73F-4449-86CA-7F09BC1506B0}"/>
              </a:ext>
            </a:extLst>
          </p:cNvPr>
          <p:cNvCxnSpPr>
            <a:cxnSpLocks/>
          </p:cNvCxnSpPr>
          <p:nvPr/>
        </p:nvCxnSpPr>
        <p:spPr>
          <a:xfrm>
            <a:off x="3633489" y="3817296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3AA44-A846-411B-AB63-7A530CFF6929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528549" cy="799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92BE57-6EE5-4285-84C2-71141F461743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173707" cy="1171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8EDA93-9CEA-4A28-A03B-B82A92E445E1}"/>
              </a:ext>
            </a:extLst>
          </p:cNvPr>
          <p:cNvGrpSpPr/>
          <p:nvPr/>
        </p:nvGrpSpPr>
        <p:grpSpPr>
          <a:xfrm rot="2065530">
            <a:off x="2948392" y="5184634"/>
            <a:ext cx="1528549" cy="1171948"/>
            <a:chOff x="3032989" y="4962843"/>
            <a:chExt cx="1528549" cy="117194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AF5A08-8694-4DD9-87D8-C24DD690B6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528549" cy="799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728A8-AE39-4BA1-9491-729DB8AAEA94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173707" cy="1171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DC941F-C64C-432F-9FC4-64F91D078212}"/>
              </a:ext>
            </a:extLst>
          </p:cNvPr>
          <p:cNvCxnSpPr>
            <a:cxnSpLocks/>
          </p:cNvCxnSpPr>
          <p:nvPr/>
        </p:nvCxnSpPr>
        <p:spPr>
          <a:xfrm>
            <a:off x="4046107" y="4545029"/>
            <a:ext cx="2937907" cy="5459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7B98F586-1305-44F4-AD44-521D2A6EA1FC}"/>
              </a:ext>
            </a:extLst>
          </p:cNvPr>
          <p:cNvSpPr/>
          <p:nvPr/>
        </p:nvSpPr>
        <p:spPr>
          <a:xfrm>
            <a:off x="5074972" y="4305593"/>
            <a:ext cx="622794" cy="578322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/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blipFill>
                <a:blip r:embed="rId3"/>
                <a:stretch>
                  <a:fillRect l="-3265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/>
              <p:nvPr/>
            </p:nvSpPr>
            <p:spPr>
              <a:xfrm>
                <a:off x="3298466" y="3066580"/>
                <a:ext cx="942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Block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466" y="3066580"/>
                <a:ext cx="942694" cy="369332"/>
              </a:xfrm>
              <a:prstGeom prst="rect">
                <a:avLst/>
              </a:prstGeom>
              <a:blipFill>
                <a:blip r:embed="rId4"/>
                <a:stretch>
                  <a:fillRect l="-5161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3F4910E-5AFB-4914-A5D6-0A000F88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9B86FF4-32AB-408C-8A22-DF53BB38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11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refine operator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/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Refine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/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/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/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2E3E8C6-E01A-4736-8E5E-7836689F4101}"/>
              </a:ext>
            </a:extLst>
          </p:cNvPr>
          <p:cNvSpPr txBox="1"/>
          <p:nvPr/>
        </p:nvSpPr>
        <p:spPr>
          <a:xfrm>
            <a:off x="9048022" y="32144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67AC463-1858-4FBE-ACC1-36F6A939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BECE100-0B18-41F6-97E2-FC917A7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461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a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if there exists a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which it “splits” (i.e. induces refinement)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all successors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none of them are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each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10D63-F30A-4F0A-9FEA-42CE1AD4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Splitters and Stability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8D827-8313-40E8-BE11-7A92C474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A3F15-5F5A-4A56-B6E3-6369EDEB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116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do:</a:t>
                </a:r>
              </a:p>
              <a:p>
                <a:pPr marL="0" indent="0">
                  <a:buNone/>
                </a:pPr>
                <a:r>
                  <a:rPr lang="en-US" dirty="0"/>
                  <a:t>	choose a splitter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od</a:t>
                </a:r>
              </a:p>
              <a:p>
                <a:pPr marL="0" indent="0"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  <a:blipFill>
                <a:blip r:embed="rId2"/>
                <a:stretch>
                  <a:fillRect l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0A89B1-01E4-4B27-B244-4A1399F2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06B42-99DC-4E36-9FAA-ACBDECB0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D2DD-CD19-4FE1-9B96-CDF0A61F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84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471DF-C878-433C-83D2-94284D5F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61234-04BD-49C4-923A-9CD2C2F06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5" r="3057"/>
          <a:stretch/>
        </p:blipFill>
        <p:spPr>
          <a:xfrm>
            <a:off x="83821" y="1343133"/>
            <a:ext cx="4549140" cy="3432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F317D-2AA2-41BF-A4CF-5BED3F28A60B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/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spcAft>
                    <a:spcPts val="600"/>
                  </a:spcAft>
                </a:pPr>
                <a:r>
                  <a:rPr lang="en-US" sz="2400" b="0" dirty="0">
                    <a:latin typeface="Cambria Math" panose="02040503050406030204" pitchFamily="18" charset="0"/>
                  </a:rPr>
                  <a:t>Initial partition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any possible superblock splitter: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},{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[Terminate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blipFill>
                <a:blip r:embed="rId3"/>
                <a:stretch>
                  <a:fillRect l="-1218" t="-947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830AE-B511-4708-AB3D-F5E5F962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449C5-62E5-47A7-9B9F-353659AE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35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strategy: just use blocks of previous partition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: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number of edges in TS</a:t>
                </a:r>
              </a:p>
              <a:p>
                <a:endParaRPr lang="en-US" dirty="0"/>
              </a:p>
              <a:p>
                <a:r>
                  <a:rPr lang="en-US" dirty="0"/>
                  <a:t>Efficiency improvement: only use the smaller block obtained after a split to do as a superblock splitter candidate in the next iteration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Exponential improvement in size of state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Partition refinement: how to choose superblocks as splitter?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7FB8A-A107-46AB-BB85-6C59E378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8C74-B3FB-4340-81D7-ECB0B2F7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949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b="0" dirty="0"/>
                  <a:t> : represents a disjoint union of the state-spaces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iff</a:t>
                </a:r>
                <a:r>
                  <a:rPr lang="en-US" dirty="0"/>
                  <a:t> for every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v.v.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Checking if two LTS are </a:t>
                </a:r>
                <a:r>
                  <a:rPr lang="en-US" dirty="0" err="1"/>
                  <a:t>bisimilar</a:t>
                </a:r>
                <a:r>
                  <a:rPr lang="en-US" dirty="0"/>
                  <a:t> reduces to checking if in the quotient of the “disjoint union LTS”, initial states are </a:t>
                </a:r>
                <a:r>
                  <a:rPr lang="en-US" dirty="0" err="1"/>
                  <a:t>bisimilar</a:t>
                </a:r>
                <a:endParaRPr lang="en-US" dirty="0"/>
              </a:p>
              <a:p>
                <a:r>
                  <a:rPr lang="en-US" dirty="0"/>
                  <a:t>Checking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 complexity: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number of edges in the state graph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FA1E-076A-46F3-A409-80E2374C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EC1BA-1A29-464D-85A3-9C34184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D17BDA-A976-48F0-A5B8-3119F0C7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Checking of Transition Systems</a:t>
            </a:r>
          </a:p>
        </p:txBody>
      </p:sp>
    </p:spTree>
    <p:extLst>
      <p:ext uri="{BB962C8B-B14F-4D97-AF65-F5344CB8AC3E}">
        <p14:creationId xmlns:p14="http://schemas.microsoft.com/office/powerpoint/2010/main" val="1976305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of checking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PSPACE-complete</a:t>
                </a:r>
              </a:p>
              <a:p>
                <a:endParaRPr lang="en-US" dirty="0"/>
              </a:p>
              <a:p>
                <a:r>
                  <a:rPr lang="en-US" dirty="0"/>
                  <a:t>Proof?</a:t>
                </a:r>
              </a:p>
              <a:p>
                <a:pPr lvl="1"/>
                <a:r>
                  <a:rPr lang="en-US" dirty="0"/>
                  <a:t>Prove problem is in PSPACE</a:t>
                </a:r>
              </a:p>
              <a:p>
                <a:pPr lvl="1"/>
                <a:r>
                  <a:rPr lang="en-US" dirty="0"/>
                  <a:t>Prove problem is PSPACE-hard</a:t>
                </a:r>
              </a:p>
              <a:p>
                <a:pPr lvl="1"/>
                <a:r>
                  <a:rPr lang="en-US" dirty="0"/>
                  <a:t>PSPACE &amp; PSPACE-hard = PSPACE-complete</a:t>
                </a:r>
              </a:p>
              <a:p>
                <a:endParaRPr lang="en-US" dirty="0"/>
              </a:p>
              <a:p>
                <a:r>
                  <a:rPr lang="en-US" dirty="0"/>
                  <a:t>PSPACE = polynomial space: all decision problems that can be solved by a Turing machine using a polynomial amount of space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9E4E5-2435-4ADA-8FF8-BF92CB93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95F9-584B-431C-88DC-9F1356DA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CC1AC3-E0AD-4FBD-82D2-143F1AA7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checking trace equivalence?</a:t>
            </a:r>
          </a:p>
        </p:txBody>
      </p:sp>
    </p:spTree>
    <p:extLst>
      <p:ext uri="{BB962C8B-B14F-4D97-AF65-F5344CB8AC3E}">
        <p14:creationId xmlns:p14="http://schemas.microsoft.com/office/powerpoint/2010/main" val="695333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31F8A-841E-4FC4-BA1A-06670D51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4D73B-87E9-4F55-87ED-6CEC3DD6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7CBD90-17F8-4206-91B1-13BF59E4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classes and their relationships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EF7A3B-8FF9-4187-8124-19008F31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81" y="2064192"/>
            <a:ext cx="5129199" cy="1763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C6DDC-FA15-4DAE-BABA-4AFF3021474F}"/>
              </a:ext>
            </a:extLst>
          </p:cNvPr>
          <p:cNvSpPr txBox="1"/>
          <p:nvPr/>
        </p:nvSpPr>
        <p:spPr>
          <a:xfrm>
            <a:off x="5957966" y="851011"/>
            <a:ext cx="5395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NL = Nondeterministic </a:t>
            </a:r>
            <a:r>
              <a:rPr lang="en-US" sz="2000" dirty="0" err="1"/>
              <a:t>Logspace</a:t>
            </a:r>
            <a:endParaRPr lang="en-US" sz="2000" dirty="0"/>
          </a:p>
          <a:p>
            <a:r>
              <a:rPr lang="en-US" sz="2000" dirty="0"/>
              <a:t>P = Polynomial Time</a:t>
            </a:r>
          </a:p>
          <a:p>
            <a:r>
              <a:rPr lang="en-US" sz="2000" dirty="0"/>
              <a:t>NP = Nondeterministic Polynomial Time</a:t>
            </a:r>
          </a:p>
          <a:p>
            <a:r>
              <a:rPr lang="en-US" sz="2000" dirty="0"/>
              <a:t>PH = Union of all classes in the Polynomial Hierarchy</a:t>
            </a:r>
          </a:p>
          <a:p>
            <a:r>
              <a:rPr lang="en-US" sz="2000" dirty="0"/>
              <a:t>PSPACE = Polynomial Space</a:t>
            </a:r>
          </a:p>
          <a:p>
            <a:r>
              <a:rPr lang="en-US" sz="2000" dirty="0"/>
              <a:t>EXPTIME = Exponential Time</a:t>
            </a:r>
          </a:p>
          <a:p>
            <a:r>
              <a:rPr lang="en-US" sz="2000" dirty="0"/>
              <a:t>EXPSPACE = EXPSPACE</a:t>
            </a:r>
          </a:p>
          <a:p>
            <a:endParaRPr lang="en-US" sz="2000" dirty="0"/>
          </a:p>
          <a:p>
            <a:r>
              <a:rPr lang="en-US" sz="2000" dirty="0"/>
              <a:t>From third line, in both first and second line, one of the containments must be strict, but it not know which. It is widely believed they are all strict!</a:t>
            </a:r>
          </a:p>
          <a:p>
            <a:endParaRPr lang="en-US" sz="2000" dirty="0"/>
          </a:p>
          <a:p>
            <a:r>
              <a:rPr lang="en-US" sz="2000" dirty="0"/>
              <a:t>Shows NPSPACE = PSPACE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/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Savitch’s Theorem: NSPACE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DSPACE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blipFill>
                <a:blip r:embed="rId4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52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81DA08-74E4-482A-A7FB-17BE2AD8F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6919919" cy="4695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are abusing notation a bit here: the name of the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same as the atomic propositions labeling it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Sometimes it is more convenient to use negated propositions to improve readability, so note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First traffic light is infinitely often green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81DA08-74E4-482A-A7FB-17BE2AD8F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6919919" cy="4695899"/>
              </a:xfrm>
              <a:blipFill>
                <a:blip r:embed="rId2"/>
                <a:stretch>
                  <a:fillRect l="-880" t="-2078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C67D1-C685-45F6-8763-FF5FF056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74C9-772C-4F66-92D1-FE20BF5E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722D53-904D-48F0-9AD0-8ECCF415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satisfaction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1D8CD7-08CE-4EC1-9E96-52F507A0980C}"/>
              </a:ext>
            </a:extLst>
          </p:cNvPr>
          <p:cNvGrpSpPr/>
          <p:nvPr/>
        </p:nvGrpSpPr>
        <p:grpSpPr>
          <a:xfrm>
            <a:off x="6876247" y="783067"/>
            <a:ext cx="2456644" cy="4396636"/>
            <a:chOff x="7411599" y="1281479"/>
            <a:chExt cx="2456644" cy="43966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30E2B0-BE22-4585-97F9-8FCB9E97DFEF}"/>
                </a:ext>
              </a:extLst>
            </p:cNvPr>
            <p:cNvGrpSpPr/>
            <p:nvPr/>
          </p:nvGrpSpPr>
          <p:grpSpPr>
            <a:xfrm>
              <a:off x="7738997" y="1556680"/>
              <a:ext cx="2129246" cy="1763342"/>
              <a:chOff x="7269481" y="706433"/>
              <a:chExt cx="2129246" cy="17633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98DF51F4-B85A-4C0B-B500-D461BD007BE8}"/>
                      </a:ext>
                    </a:extLst>
                  </p:cNvPr>
                  <p:cNvSpPr/>
                  <p:nvPr/>
                </p:nvSpPr>
                <p:spPr>
                  <a:xfrm>
                    <a:off x="7269481" y="1282605"/>
                    <a:ext cx="568234" cy="58353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98DF51F4-B85A-4C0B-B500-D461BD007B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9481" y="1282605"/>
                    <a:ext cx="568234" cy="583532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C1704990-FFE1-4892-BD46-826225F964B6}"/>
                      </a:ext>
                    </a:extLst>
                  </p:cNvPr>
                  <p:cNvSpPr/>
                  <p:nvPr/>
                </p:nvSpPr>
                <p:spPr>
                  <a:xfrm>
                    <a:off x="8830493" y="1282605"/>
                    <a:ext cx="568234" cy="5835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C1704990-FFE1-4892-BD46-826225F964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0493" y="1282605"/>
                    <a:ext cx="568234" cy="583532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B84F952F-08B8-4C16-B4EE-08FDBB1A9585}"/>
                  </a:ext>
                </a:extLst>
              </p:cNvPr>
              <p:cNvCxnSpPr>
                <a:stCxn id="21" idx="7"/>
                <a:endCxn id="22" idx="1"/>
              </p:cNvCxnSpPr>
              <p:nvPr/>
            </p:nvCxnSpPr>
            <p:spPr>
              <a:xfrm rot="5400000" flipH="1" flipV="1">
                <a:off x="8334104" y="788456"/>
                <a:ext cx="12700" cy="1159210"/>
              </a:xfrm>
              <a:prstGeom prst="curvedConnector3">
                <a:avLst>
                  <a:gd name="adj1" fmla="val 247288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or: Curved 23">
                <a:extLst>
                  <a:ext uri="{FF2B5EF4-FFF2-40B4-BE49-F238E27FC236}">
                    <a16:creationId xmlns:a16="http://schemas.microsoft.com/office/drawing/2014/main" id="{8F1384A7-B9FE-4AC4-8CFE-E221AFA6CE23}"/>
                  </a:ext>
                </a:extLst>
              </p:cNvPr>
              <p:cNvCxnSpPr>
                <a:cxnSpLocks/>
                <a:stCxn id="22" idx="3"/>
                <a:endCxn id="21" idx="5"/>
              </p:cNvCxnSpPr>
              <p:nvPr/>
            </p:nvCxnSpPr>
            <p:spPr>
              <a:xfrm rot="5400000">
                <a:off x="8334104" y="1201076"/>
                <a:ext cx="12700" cy="1159210"/>
              </a:xfrm>
              <a:prstGeom prst="curvedConnector3">
                <a:avLst>
                  <a:gd name="adj1" fmla="val 247288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169804A-755D-4621-B3F8-A49F9B97CB6A}"/>
                      </a:ext>
                    </a:extLst>
                  </p:cNvPr>
                  <p:cNvSpPr txBox="1"/>
                  <p:nvPr/>
                </p:nvSpPr>
                <p:spPr>
                  <a:xfrm>
                    <a:off x="8149248" y="706433"/>
                    <a:ext cx="3824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169804A-755D-4621-B3F8-A49F9B97CB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248" y="706433"/>
                    <a:ext cx="38241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A496C9B-BA4D-471A-90FE-6586072A212E}"/>
                      </a:ext>
                    </a:extLst>
                  </p:cNvPr>
                  <p:cNvSpPr txBox="1"/>
                  <p:nvPr/>
                </p:nvSpPr>
                <p:spPr>
                  <a:xfrm>
                    <a:off x="8149248" y="2100443"/>
                    <a:ext cx="3840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A496C9B-BA4D-471A-90FE-6586072A21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248" y="2100443"/>
                    <a:ext cx="38401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6EA35F3-A256-4BA1-8B7E-932C6AF132BA}"/>
                </a:ext>
              </a:extLst>
            </p:cNvPr>
            <p:cNvGrpSpPr/>
            <p:nvPr/>
          </p:nvGrpSpPr>
          <p:grpSpPr>
            <a:xfrm>
              <a:off x="7738997" y="3914773"/>
              <a:ext cx="2129246" cy="1763342"/>
              <a:chOff x="7269481" y="706433"/>
              <a:chExt cx="2129246" cy="17633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3F13C774-2927-45DE-9C4A-8E3ECB251167}"/>
                      </a:ext>
                    </a:extLst>
                  </p:cNvPr>
                  <p:cNvSpPr/>
                  <p:nvPr/>
                </p:nvSpPr>
                <p:spPr>
                  <a:xfrm>
                    <a:off x="7269481" y="1282605"/>
                    <a:ext cx="568234" cy="58353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3F13C774-2927-45DE-9C4A-8E3ECB2511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9481" y="1282605"/>
                    <a:ext cx="568234" cy="5835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45490640-3882-417C-87AC-00EB55D92AAF}"/>
                      </a:ext>
                    </a:extLst>
                  </p:cNvPr>
                  <p:cNvSpPr/>
                  <p:nvPr/>
                </p:nvSpPr>
                <p:spPr>
                  <a:xfrm>
                    <a:off x="8830493" y="1282605"/>
                    <a:ext cx="568234" cy="5835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45490640-3882-417C-87AC-00EB55D92A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0493" y="1282605"/>
                    <a:ext cx="568234" cy="58353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Connector: Curved 29">
                <a:extLst>
                  <a:ext uri="{FF2B5EF4-FFF2-40B4-BE49-F238E27FC236}">
                    <a16:creationId xmlns:a16="http://schemas.microsoft.com/office/drawing/2014/main" id="{92BBE361-DEF1-4960-A510-EF62858F6724}"/>
                  </a:ext>
                </a:extLst>
              </p:cNvPr>
              <p:cNvCxnSpPr>
                <a:stCxn id="28" idx="7"/>
                <a:endCxn id="29" idx="1"/>
              </p:cNvCxnSpPr>
              <p:nvPr/>
            </p:nvCxnSpPr>
            <p:spPr>
              <a:xfrm rot="5400000" flipH="1" flipV="1">
                <a:off x="8334104" y="788456"/>
                <a:ext cx="12700" cy="1159210"/>
              </a:xfrm>
              <a:prstGeom prst="curvedConnector3">
                <a:avLst>
                  <a:gd name="adj1" fmla="val 247288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or: Curved 30">
                <a:extLst>
                  <a:ext uri="{FF2B5EF4-FFF2-40B4-BE49-F238E27FC236}">
                    <a16:creationId xmlns:a16="http://schemas.microsoft.com/office/drawing/2014/main" id="{9823BB96-527C-4A26-AF8B-AF038B89B32C}"/>
                  </a:ext>
                </a:extLst>
              </p:cNvPr>
              <p:cNvCxnSpPr>
                <a:cxnSpLocks/>
                <a:stCxn id="29" idx="3"/>
                <a:endCxn id="28" idx="5"/>
              </p:cNvCxnSpPr>
              <p:nvPr/>
            </p:nvCxnSpPr>
            <p:spPr>
              <a:xfrm rot="5400000">
                <a:off x="8334104" y="1201076"/>
                <a:ext cx="12700" cy="1159210"/>
              </a:xfrm>
              <a:prstGeom prst="curvedConnector3">
                <a:avLst>
                  <a:gd name="adj1" fmla="val 2472882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F215718-5BB3-4981-A316-080B39E43818}"/>
                      </a:ext>
                    </a:extLst>
                  </p:cNvPr>
                  <p:cNvSpPr txBox="1"/>
                  <p:nvPr/>
                </p:nvSpPr>
                <p:spPr>
                  <a:xfrm>
                    <a:off x="8149248" y="706433"/>
                    <a:ext cx="3840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F215718-5BB3-4981-A316-080B39E43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248" y="706433"/>
                    <a:ext cx="38401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C9D9E25-1FC8-42FF-A950-9A7AFF7639A7}"/>
                      </a:ext>
                    </a:extLst>
                  </p:cNvPr>
                  <p:cNvSpPr txBox="1"/>
                  <p:nvPr/>
                </p:nvSpPr>
                <p:spPr>
                  <a:xfrm>
                    <a:off x="8149248" y="2100443"/>
                    <a:ext cx="3824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C9D9E25-1FC8-42FF-A950-9A7AFF7639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248" y="2100443"/>
                    <a:ext cx="38241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098F39E-7BB5-441B-80D2-2732B0FE319A}"/>
                    </a:ext>
                  </a:extLst>
                </p:cNvPr>
                <p:cNvSpPr txBox="1"/>
                <p:nvPr/>
              </p:nvSpPr>
              <p:spPr>
                <a:xfrm>
                  <a:off x="8271313" y="1281479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098F39E-7BB5-441B-80D2-2732B0FE3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1313" y="1281479"/>
                  <a:ext cx="59420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60A2015-7C93-4593-B65D-44BE149110FC}"/>
                    </a:ext>
                  </a:extLst>
                </p:cNvPr>
                <p:cNvSpPr txBox="1"/>
                <p:nvPr/>
              </p:nvSpPr>
              <p:spPr>
                <a:xfrm>
                  <a:off x="8510208" y="3651001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60A2015-7C93-4593-B65D-44BE14911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208" y="3651001"/>
                  <a:ext cx="59952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nector: Curved 78">
              <a:extLst>
                <a:ext uri="{FF2B5EF4-FFF2-40B4-BE49-F238E27FC236}">
                  <a16:creationId xmlns:a16="http://schemas.microsoft.com/office/drawing/2014/main" id="{09BA416D-0B5C-4AF7-993D-C840B8FD056A}"/>
                </a:ext>
              </a:extLst>
            </p:cNvPr>
            <p:cNvCxnSpPr>
              <a:cxnSpLocks/>
            </p:cNvCxnSpPr>
            <p:nvPr/>
          </p:nvCxnSpPr>
          <p:spPr>
            <a:xfrm>
              <a:off x="7411599" y="2064438"/>
              <a:ext cx="410614" cy="175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or: Curved 78">
              <a:extLst>
                <a:ext uri="{FF2B5EF4-FFF2-40B4-BE49-F238E27FC236}">
                  <a16:creationId xmlns:a16="http://schemas.microsoft.com/office/drawing/2014/main" id="{B0CEE287-39FF-4BF7-A07B-C340FA189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1422" y="4086043"/>
              <a:ext cx="206821" cy="404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54FDB6-7640-4E1D-89D4-A4FBA415F96C}"/>
              </a:ext>
            </a:extLst>
          </p:cNvPr>
          <p:cNvGrpSpPr/>
          <p:nvPr/>
        </p:nvGrpSpPr>
        <p:grpSpPr>
          <a:xfrm>
            <a:off x="9645697" y="1293745"/>
            <a:ext cx="2331015" cy="3506866"/>
            <a:chOff x="9645697" y="1293745"/>
            <a:chExt cx="2331015" cy="35068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BB5B4E1-976E-4772-A8C8-45DE1AB7048D}"/>
                </a:ext>
              </a:extLst>
            </p:cNvPr>
            <p:cNvGrpSpPr/>
            <p:nvPr/>
          </p:nvGrpSpPr>
          <p:grpSpPr>
            <a:xfrm>
              <a:off x="9968419" y="1528880"/>
              <a:ext cx="1808637" cy="2955379"/>
              <a:chOff x="9968419" y="1528880"/>
              <a:chExt cx="1808637" cy="29553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AF23D396-E7D2-4FF6-A47A-5F609663AD6E}"/>
                      </a:ext>
                    </a:extLst>
                  </p:cNvPr>
                  <p:cNvSpPr/>
                  <p:nvPr/>
                </p:nvSpPr>
                <p:spPr>
                  <a:xfrm>
                    <a:off x="10373946" y="2029824"/>
                    <a:ext cx="680729" cy="671441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AF23D396-E7D2-4FF6-A47A-5F609663AD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946" y="2029824"/>
                    <a:ext cx="680729" cy="671441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2655"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8150158B-9558-4EC2-B2AD-6F7D5862FC29}"/>
                      </a:ext>
                    </a:extLst>
                  </p:cNvPr>
                  <p:cNvSpPr/>
                  <p:nvPr/>
                </p:nvSpPr>
                <p:spPr>
                  <a:xfrm>
                    <a:off x="10373945" y="3812818"/>
                    <a:ext cx="680729" cy="671441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8150158B-9558-4EC2-B2AD-6F7D5862FC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945" y="3812818"/>
                    <a:ext cx="680729" cy="671441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Connector: Curved 78">
                <a:extLst>
                  <a:ext uri="{FF2B5EF4-FFF2-40B4-BE49-F238E27FC236}">
                    <a16:creationId xmlns:a16="http://schemas.microsoft.com/office/drawing/2014/main" id="{E22F1239-7BE2-4F21-A2F4-C74B5CDF0396}"/>
                  </a:ext>
                </a:extLst>
              </p:cNvPr>
              <p:cNvCxnSpPr>
                <a:cxnSpLocks/>
                <a:stCxn id="15" idx="1"/>
                <a:endCxn id="14" idx="3"/>
              </p:cNvCxnSpPr>
              <p:nvPr/>
            </p:nvCxnSpPr>
            <p:spPr>
              <a:xfrm flipV="1">
                <a:off x="10473635" y="2602935"/>
                <a:ext cx="1" cy="1308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" name="Connector: Curved 78">
                <a:extLst>
                  <a:ext uri="{FF2B5EF4-FFF2-40B4-BE49-F238E27FC236}">
                    <a16:creationId xmlns:a16="http://schemas.microsoft.com/office/drawing/2014/main" id="{3D4854AF-287E-48F1-B216-036B83B5E1C7}"/>
                  </a:ext>
                </a:extLst>
              </p:cNvPr>
              <p:cNvCxnSpPr>
                <a:cxnSpLocks/>
                <a:stCxn id="14" idx="5"/>
                <a:endCxn id="15" idx="7"/>
              </p:cNvCxnSpPr>
              <p:nvPr/>
            </p:nvCxnSpPr>
            <p:spPr>
              <a:xfrm flipH="1">
                <a:off x="10954984" y="2602935"/>
                <a:ext cx="1" cy="1308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B3C83C4-ECE2-4F41-B448-33A6706064FF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533" y="3047178"/>
                    <a:ext cx="382412" cy="36933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B3C83C4-ECE2-4F41-B448-33A6706064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1533" y="3047178"/>
                    <a:ext cx="382412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60CD4C9-42F6-4219-84AF-A7338CEFEC1C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5222" y="3019358"/>
                    <a:ext cx="460041" cy="42497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60CD4C9-42F6-4219-84AF-A7338CEFEC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5222" y="3019358"/>
                    <a:ext cx="460041" cy="42497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A695708-32C4-4B90-9F9E-30F2A76E3966}"/>
                      </a:ext>
                    </a:extLst>
                  </p:cNvPr>
                  <p:cNvSpPr txBox="1"/>
                  <p:nvPr/>
                </p:nvSpPr>
                <p:spPr>
                  <a:xfrm>
                    <a:off x="9968419" y="1528880"/>
                    <a:ext cx="1808637" cy="36933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A695708-32C4-4B90-9F9E-30F2A76E39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8419" y="1528880"/>
                    <a:ext cx="180863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112F9AF-7399-4C23-AF2D-9F5AD97363AF}"/>
                </a:ext>
              </a:extLst>
            </p:cNvPr>
            <p:cNvSpPr/>
            <p:nvPr/>
          </p:nvSpPr>
          <p:spPr>
            <a:xfrm>
              <a:off x="9645697" y="1293745"/>
              <a:ext cx="2331015" cy="350686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Connector: Curved 78">
            <a:extLst>
              <a:ext uri="{FF2B5EF4-FFF2-40B4-BE49-F238E27FC236}">
                <a16:creationId xmlns:a16="http://schemas.microsoft.com/office/drawing/2014/main" id="{FBCD0288-F4B0-4A1F-818E-0693D6657329}"/>
              </a:ext>
            </a:extLst>
          </p:cNvPr>
          <p:cNvCxnSpPr>
            <a:cxnSpLocks/>
          </p:cNvCxnSpPr>
          <p:nvPr/>
        </p:nvCxnSpPr>
        <p:spPr>
          <a:xfrm flipH="1" flipV="1">
            <a:off x="10872737" y="4451848"/>
            <a:ext cx="416266" cy="208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014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NLOGSPACE-complete: </a:t>
                </a:r>
              </a:p>
              <a:p>
                <a:pPr lvl="1"/>
                <a:r>
                  <a:rPr lang="en-US" sz="2000" dirty="0"/>
                  <a:t>ST-connectivity : For nodes S and T in a directed graph, is T reachable from S</a:t>
                </a:r>
              </a:p>
              <a:p>
                <a:pPr lvl="1"/>
                <a:r>
                  <a:rPr lang="en-US" sz="2000" dirty="0"/>
                  <a:t>2-SAT: given a propositional formula in CNF in which each clause is a disjunction of at most two literals.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∧…(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∨¬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P-complete:</a:t>
                </a:r>
              </a:p>
              <a:p>
                <a:pPr lvl="1"/>
                <a:r>
                  <a:rPr lang="en-US" sz="2000" dirty="0"/>
                  <a:t>Satisfiability of a set of Horn clauses (at most one literal in a clause is not negated)</a:t>
                </a:r>
              </a:p>
              <a:p>
                <a:pPr lvl="1"/>
                <a:r>
                  <a:rPr lang="en-US" sz="2000" dirty="0"/>
                  <a:t>Reachability on graphs with AND-OR nodes</a:t>
                </a:r>
              </a:p>
              <a:p>
                <a:r>
                  <a:rPr lang="en-US" sz="2000" dirty="0"/>
                  <a:t>NP-complete:</a:t>
                </a:r>
              </a:p>
              <a:p>
                <a:pPr lvl="1"/>
                <a:r>
                  <a:rPr lang="en-US" sz="2000" dirty="0"/>
                  <a:t>3-SAT: Each clause has at most 3 literals</a:t>
                </a:r>
              </a:p>
              <a:p>
                <a:pPr lvl="1"/>
                <a:r>
                  <a:rPr lang="en-US" sz="2000" dirty="0"/>
                  <a:t>Graph isomorphism </a:t>
                </a:r>
              </a:p>
              <a:p>
                <a:r>
                  <a:rPr lang="en-US" sz="2000" dirty="0"/>
                  <a:t>PSPACE-complete:</a:t>
                </a:r>
              </a:p>
              <a:p>
                <a:pPr lvl="1"/>
                <a:r>
                  <a:rPr lang="en-US" sz="2000" dirty="0"/>
                  <a:t>Satisfiability for Quantified Boolean Formula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∃,∀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 propositional logic formula, Equivalence of two NFAs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63A1-369D-4471-8E40-7763A26F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8904B-7AE1-4514-864D-783DCD7B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A302C2-64CD-4F6D-A913-A9402000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problems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014061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Membership in PSPACE by a polynomial reduction from the trace equivalence to equivalence checking for NFAs</a:t>
                </a:r>
              </a:p>
              <a:p>
                <a:endParaRPr lang="en-US" dirty="0"/>
              </a:p>
              <a:p>
                <a:r>
                  <a:rPr lang="en-US" dirty="0"/>
                  <a:t>Define NFA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obtained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i.e. every string accepted by the NFA is a valid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s.t.</a:t>
                </a:r>
                <a:r>
                  <a:rPr lang="en-US" dirty="0"/>
                  <a:t> NFA is polynomial in size of the TS) [Left as an exercise] </a:t>
                </a:r>
              </a:p>
              <a:p>
                <a:r>
                  <a:rPr lang="en-US" dirty="0"/>
                  <a:t>If you can check equivalence of NFAs, you can check equivalence of TSs </a:t>
                </a:r>
              </a:p>
              <a:p>
                <a:endParaRPr lang="en-US" dirty="0"/>
              </a:p>
              <a:p>
                <a:r>
                  <a:rPr lang="en-US" dirty="0"/>
                  <a:t>Proves that trace equivalence is in PSPACE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F3ACC-34A6-4729-8E01-D49BDDF1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34A1-A20D-47B8-82B2-03A1D52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0A86BE-1AD6-4CB4-A74F-D60A73C2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Equivalence is in PSPACE</a:t>
            </a:r>
          </a:p>
        </p:txBody>
      </p:sp>
    </p:spTree>
    <p:extLst>
      <p:ext uri="{BB962C8B-B14F-4D97-AF65-F5344CB8AC3E}">
        <p14:creationId xmlns:p14="http://schemas.microsoft.com/office/powerpoint/2010/main" val="16250198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7E07E-F80C-4FE9-9EBE-468EAC4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 reduction from language-equivalence of NFAs to trace equivalence</a:t>
            </a:r>
          </a:p>
          <a:p>
            <a:r>
              <a:rPr lang="en-US" dirty="0"/>
              <a:t>Note the direction is opposite! </a:t>
            </a:r>
          </a:p>
          <a:p>
            <a:r>
              <a:rPr lang="en-US" dirty="0"/>
              <a:t>If you have an algorithm for trace equivalence, the same algorithm can be used to solve language equivalence of NFAs  [Previous slide was the converse </a:t>
            </a:r>
            <a:r>
              <a:rPr lang="en-US" dirty="0" err="1"/>
              <a:t>stmt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Main idea: Map NFA to a TS [Details left as an exercise]</a:t>
            </a:r>
          </a:p>
          <a:p>
            <a:pPr lvl="1"/>
            <a:r>
              <a:rPr lang="en-US" dirty="0"/>
              <a:t>States of the TS are roughly the Cartesian product of the states of the NFA and its input alphabet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91C87-D117-4152-BE3A-15FEF7B7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780D1-9E0A-45D4-A56F-67662A28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F4009-D873-48A8-BF16-2CFE940B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PSPACE-hardness</a:t>
            </a:r>
          </a:p>
        </p:txBody>
      </p:sp>
    </p:spTree>
    <p:extLst>
      <p:ext uri="{BB962C8B-B14F-4D97-AF65-F5344CB8AC3E}">
        <p14:creationId xmlns:p14="http://schemas.microsoft.com/office/powerpoint/2010/main" val="497605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relations: </a:t>
                </a:r>
                <a:r>
                  <a:rPr lang="en-US" i="1" dirty="0"/>
                  <a:t>preorders </a:t>
                </a:r>
                <a:r>
                  <a:rPr lang="en-US" dirty="0"/>
                  <a:t>on the state-space</a:t>
                </a:r>
              </a:p>
              <a:p>
                <a:r>
                  <a:rPr lang="en-US" dirty="0"/>
                  <a:t>Requires that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can mimic all stepwise behavior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; </a:t>
                </a:r>
                <a:r>
                  <a:rPr lang="en-US" b="1" i="1" dirty="0"/>
                  <a:t>but not vice versa</a:t>
                </a:r>
                <a:endParaRPr lang="en-US" b="1" dirty="0"/>
              </a:p>
              <a:p>
                <a:r>
                  <a:rPr lang="en-US" dirty="0"/>
                  <a:t>Simulation relations are used in verification to show that one system (the “concrete” system) correctly implements the abstract system</a:t>
                </a:r>
              </a:p>
              <a:p>
                <a:r>
                  <a:rPr lang="en-US" dirty="0"/>
                  <a:t>Simulation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also induces an equivalence (coarser than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721FC-6405-4912-8CB4-AB7F1107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36351-E42C-4F82-A6C5-848A76BC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265D8-E792-4888-8F69-A03E2CA0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Relations</a:t>
            </a:r>
          </a:p>
        </p:txBody>
      </p:sp>
    </p:spTree>
    <p:extLst>
      <p:ext uri="{BB962C8B-B14F-4D97-AF65-F5344CB8AC3E}">
        <p14:creationId xmlns:p14="http://schemas.microsoft.com/office/powerpoint/2010/main" val="1358198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Simulation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marL="742950" lvl="1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∃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: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𝒮</m:t>
                        </m:r>
                      </m:e>
                    </m:d>
                  </m:oMath>
                </a14:m>
                <a:endParaRPr lang="en-US" sz="2800" b="0" dirty="0">
                  <a:sym typeface="Wingdings" panose="05000000000000000000" pitchFamily="2" charset="2"/>
                </a:endParaRPr>
              </a:p>
              <a:p>
                <a:pPr marL="742950" lvl="1" indent="-514350">
                  <a:buFont typeface="+mj-lt"/>
                  <a:buAutoNum type="alphaUcPeriod"/>
                </a:pPr>
                <a:r>
                  <a:rPr lang="en-US" sz="2800" dirty="0"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𝒮</m:t>
                    </m:r>
                  </m:oMath>
                </a14:m>
                <a:r>
                  <a:rPr lang="en-US" sz="2800" dirty="0"/>
                  <a:t> it holds that:</a:t>
                </a:r>
              </a:p>
              <a:p>
                <a:pPr marL="1200150" lvl="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1200150" lvl="2" indent="-514350">
                  <a:buFont typeface="+mj-lt"/>
                  <a:buAutoNum type="arabicPeriod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simulated by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simulates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dirty="0"/>
              </a:p>
              <a:p>
                <a:pPr marL="342900" indent="-342900"/>
                <a:r>
                  <a:rPr lang="en-US" sz="3000" dirty="0"/>
                  <a:t>In English:</a:t>
                </a:r>
              </a:p>
              <a:p>
                <a:pPr marL="571500" lvl="1" indent="-342900"/>
                <a:r>
                  <a:rPr lang="en-US" dirty="0"/>
                  <a:t>For each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there is an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the same label</a:t>
                </a:r>
              </a:p>
              <a:p>
                <a:pPr marL="571500" lvl="1" indent="-342900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a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/>
                <a:endParaRPr lang="en-US" sz="3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8FF24-7E14-429B-B0E4-90B7B800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E5C81-AFC5-4D24-8028-655A8757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AB5624-95FB-4ACC-AF77-186393F5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: formal definition</a:t>
            </a:r>
          </a:p>
        </p:txBody>
      </p:sp>
    </p:spTree>
    <p:extLst>
      <p:ext uri="{BB962C8B-B14F-4D97-AF65-F5344CB8AC3E}">
        <p14:creationId xmlns:p14="http://schemas.microsoft.com/office/powerpoint/2010/main" val="33310940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/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every path “upstairs,” there is a path “downstairs”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every path in the “concrete” LTS has a corresponding path in the “abstract” LTS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Note: similar states have the same labels!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blipFill>
                <a:blip r:embed="rId3"/>
                <a:stretch>
                  <a:fillRect l="-2015" t="-1155" b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28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9EE49-48EE-460F-B71D-4FE6547A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157530"/>
          </a:xfrm>
        </p:spPr>
        <p:txBody>
          <a:bodyPr/>
          <a:lstStyle/>
          <a:p>
            <a:r>
              <a:rPr lang="en-US" dirty="0"/>
              <a:t>Simulation order is not symmetric!</a:t>
            </a:r>
          </a:p>
          <a:p>
            <a:r>
              <a:rPr lang="en-US" dirty="0"/>
              <a:t>If you add symmetric part : you get a </a:t>
            </a:r>
            <a:r>
              <a:rPr lang="en-US" dirty="0" err="1"/>
              <a:t>bisimulation</a:t>
            </a:r>
            <a:r>
              <a:rPr lang="en-US" dirty="0"/>
              <a:t> equivalence relation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2E913-884A-44E5-B485-8A2C956F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8234-D651-4539-94CE-DEB9003F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4B6118-88F1-4FE7-80D5-817C02D9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vs. </a:t>
            </a:r>
            <a:r>
              <a:rPr lang="en-US" dirty="0" err="1"/>
              <a:t>bisimulation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D5BA2E-748C-47A1-8E42-A1731A6B241A}"/>
              </a:ext>
            </a:extLst>
          </p:cNvPr>
          <p:cNvGrpSpPr/>
          <p:nvPr/>
        </p:nvGrpSpPr>
        <p:grpSpPr>
          <a:xfrm>
            <a:off x="56747" y="2073598"/>
            <a:ext cx="6132906" cy="3489335"/>
            <a:chOff x="2912073" y="2612111"/>
            <a:chExt cx="6132906" cy="348933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810E19-30DA-4A23-8C61-6F3F4DE81963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C6D02FB-42E8-467A-BE51-098748A657B8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D059997-15AE-40D3-BDB5-4A07CD5D7D88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6E52B97-87B3-4E5A-8042-4ED4DD9F48BB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6B6C487-4880-45B6-999A-129413059174}"/>
                  </a:ext>
                </a:extLst>
              </p:cNvPr>
              <p:cNvCxnSpPr>
                <a:cxnSpLocks/>
                <a:stCxn id="55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A01773D-449A-4ACA-8F2F-9833BA7D98FC}"/>
                  </a:ext>
                </a:extLst>
              </p:cNvPr>
              <p:cNvCxnSpPr>
                <a:cxnSpLocks/>
                <a:stCxn id="55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387A726-8A10-40D1-A7DE-F5CB28B756CE}"/>
                  </a:ext>
                </a:extLst>
              </p:cNvPr>
              <p:cNvCxnSpPr>
                <a:cxnSpLocks/>
                <a:stCxn id="63" idx="0"/>
                <a:endCxn id="64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C472D72-4505-4FBB-818D-9A837E8D84D0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Curved 60">
                <a:extLst>
                  <a:ext uri="{FF2B5EF4-FFF2-40B4-BE49-F238E27FC236}">
                    <a16:creationId xmlns:a16="http://schemas.microsoft.com/office/drawing/2014/main" id="{0703ED06-8245-475C-8617-BD517D01F55F}"/>
                  </a:ext>
                </a:extLst>
              </p:cNvPr>
              <p:cNvCxnSpPr>
                <a:cxnSpLocks/>
                <a:stCxn id="65" idx="4"/>
                <a:endCxn id="55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C88DD69-117D-4319-951A-B899D211F23F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14">
                <a:extLst>
                  <a:ext uri="{FF2B5EF4-FFF2-40B4-BE49-F238E27FC236}">
                    <a16:creationId xmlns:a16="http://schemas.microsoft.com/office/drawing/2014/main" id="{76CE2537-2C5C-4DC1-ADA0-3E13DF1946B8}"/>
                  </a:ext>
                </a:extLst>
              </p:cNvPr>
              <p:cNvCxnSpPr>
                <a:cxnSpLocks/>
                <a:endCxn id="55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FBD4A7D-EB18-4B79-83F7-89F391C34332}"/>
                  </a:ext>
                </a:extLst>
              </p:cNvPr>
              <p:cNvCxnSpPr>
                <a:cxnSpLocks/>
                <a:stCxn id="55" idx="5"/>
                <a:endCxn id="56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E1B754-EE6D-4FEE-A5A7-F5CCAF410D75}"/>
              </a:ext>
            </a:extLst>
          </p:cNvPr>
          <p:cNvGrpSpPr/>
          <p:nvPr/>
        </p:nvGrpSpPr>
        <p:grpSpPr>
          <a:xfrm>
            <a:off x="6643995" y="3102884"/>
            <a:ext cx="5252250" cy="1185562"/>
            <a:chOff x="3450226" y="4364859"/>
            <a:chExt cx="5252250" cy="11855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79FAF0-21F5-49AE-96FF-A02A52A4993B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16C1FB-D573-4806-A2F8-F0DFA4F1DDE2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CCC4EF-AAD1-4A1E-8C07-4DC444469AA5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74BB8A-3A93-4ED4-93FF-7A3A6B17AA33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32DEE81-27CC-44C3-AF25-9E4784BAA23D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0FD604E-BE07-48F2-A6D9-E2317C88E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id="{D99C149E-B944-4EF1-951B-4F8F4DA16ACB}"/>
                </a:ext>
              </a:extLst>
            </p:cNvPr>
            <p:cNvCxnSpPr>
              <a:cxnSpLocks/>
              <a:stCxn id="40" idx="4"/>
              <a:endCxn id="39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0">
              <a:extLst>
                <a:ext uri="{FF2B5EF4-FFF2-40B4-BE49-F238E27FC236}">
                  <a16:creationId xmlns:a16="http://schemas.microsoft.com/office/drawing/2014/main" id="{235F08C2-F621-4419-9DFD-1E2E9B14766B}"/>
                </a:ext>
              </a:extLst>
            </p:cNvPr>
            <p:cNvCxnSpPr>
              <a:cxnSpLocks/>
              <a:stCxn id="41" idx="4"/>
              <a:endCxn id="39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55">
              <a:extLst>
                <a:ext uri="{FF2B5EF4-FFF2-40B4-BE49-F238E27FC236}">
                  <a16:creationId xmlns:a16="http://schemas.microsoft.com/office/drawing/2014/main" id="{B3A956BF-38A4-44DB-AA2B-746603CB3013}"/>
                </a:ext>
              </a:extLst>
            </p:cNvPr>
            <p:cNvCxnSpPr>
              <a:cxnSpLocks/>
              <a:stCxn id="40" idx="7"/>
              <a:endCxn id="40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2EF05C9-ABE1-4DAC-BFEC-B3F58E746CEA}"/>
              </a:ext>
            </a:extLst>
          </p:cNvPr>
          <p:cNvSpPr txBox="1"/>
          <p:nvPr/>
        </p:nvSpPr>
        <p:spPr>
          <a:xfrm>
            <a:off x="3694065" y="5222400"/>
            <a:ext cx="546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above relation a </a:t>
            </a:r>
            <a:r>
              <a:rPr lang="en-US" sz="2800" dirty="0" err="1"/>
              <a:t>bisimulation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85891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yes, </a:t>
            </a:r>
            <a:r>
              <a:rPr lang="en-US" dirty="0" err="1"/>
              <a:t>Bisimulation</a:t>
            </a:r>
            <a:r>
              <a:rPr lang="en-US" dirty="0"/>
              <a:t>: 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4250266" y="146040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DC8D274-8A12-4693-89DE-F55819D8EC46}"/>
              </a:ext>
            </a:extLst>
          </p:cNvPr>
          <p:cNvGrpSpPr/>
          <p:nvPr/>
        </p:nvGrpSpPr>
        <p:grpSpPr>
          <a:xfrm>
            <a:off x="4250266" y="3904332"/>
            <a:ext cx="5252250" cy="1185562"/>
            <a:chOff x="3450226" y="4364859"/>
            <a:chExt cx="5252250" cy="118556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8AAEF6-0037-4205-A062-A9E4CC65FDF3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D4A81AC-E316-4781-B73B-AD45386F43A1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A1F919-505C-43A5-B480-229C12BAAE44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927253-A517-4117-9DF3-839122299295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A077B0-6651-40B5-A461-795A908100E7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547378F-D3C2-4A1A-9C63-BAC372799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55">
              <a:extLst>
                <a:ext uri="{FF2B5EF4-FFF2-40B4-BE49-F238E27FC236}">
                  <a16:creationId xmlns:a16="http://schemas.microsoft.com/office/drawing/2014/main" id="{1431AD39-AFBC-4909-89AB-293B01A05A56}"/>
                </a:ext>
              </a:extLst>
            </p:cNvPr>
            <p:cNvCxnSpPr>
              <a:cxnSpLocks/>
              <a:stCxn id="48" idx="4"/>
              <a:endCxn id="46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EAE3E6A-AD64-4A60-8C88-C31682D34723}"/>
                </a:ext>
              </a:extLst>
            </p:cNvPr>
            <p:cNvCxnSpPr>
              <a:cxnSpLocks/>
              <a:stCxn id="49" idx="4"/>
              <a:endCxn id="46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55">
              <a:extLst>
                <a:ext uri="{FF2B5EF4-FFF2-40B4-BE49-F238E27FC236}">
                  <a16:creationId xmlns:a16="http://schemas.microsoft.com/office/drawing/2014/main" id="{C9A6C13B-0040-4600-8F64-A4D04F0DB3D2}"/>
                </a:ext>
              </a:extLst>
            </p:cNvPr>
            <p:cNvCxnSpPr>
              <a:cxnSpLocks/>
              <a:stCxn id="48" idx="7"/>
              <a:endCxn id="48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/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we consider the symmetric condition of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bisimulation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blipFill>
                <a:blip r:embed="rId17"/>
                <a:stretch>
                  <a:fillRect l="-1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/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𝑏𝑙𝑢𝑒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𝑏𝑙𝑢𝑒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blipFill>
                <a:blip r:embed="rId18"/>
                <a:stretch>
                  <a:fillRect l="-780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7283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reflexive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 </m:t>
                    </m:r>
                  </m:oMath>
                </a14:m>
                <a:r>
                  <a:rPr lang="en-US" dirty="0"/>
                  <a:t>is transitive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an equivalence relation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symmetric!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1418D-3A64-480E-8EA1-069BF21A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47AF-2CDD-418C-B1FA-B84C6BAF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: a preorder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531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 is not an equivalence relation, it is a pre-order</a:t>
                </a:r>
              </a:p>
              <a:p>
                <a:r>
                  <a:rPr lang="en-US" dirty="0"/>
                  <a:t>Pre-orders induce equivalences!</a:t>
                </a:r>
              </a:p>
              <a:p>
                <a:r>
                  <a:rPr lang="en-US" dirty="0"/>
                  <a:t>Kernel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≼ ∪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[This is not the same as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</a:t>
                </a:r>
                <a:r>
                  <a:rPr lang="en-US" dirty="0" err="1">
                    <a:solidFill>
                      <a:srgbClr val="C00000"/>
                    </a:solidFill>
                  </a:rPr>
                  <a:t>bisimilar</a:t>
                </a:r>
                <a:r>
                  <a:rPr lang="en-US" dirty="0">
                    <a:solidFill>
                      <a:srgbClr val="C00000"/>
                    </a:solidFill>
                  </a:rPr>
                  <a:t>!]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33E98-58A2-419E-B2D6-0AB7B433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F09E-8D68-4DC1-B8BD-6F0BF0DF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DE555-4558-459A-A152-AB88BE80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equivalence</a:t>
            </a:r>
          </a:p>
        </p:txBody>
      </p:sp>
    </p:spTree>
    <p:extLst>
      <p:ext uri="{BB962C8B-B14F-4D97-AF65-F5344CB8AC3E}">
        <p14:creationId xmlns:p14="http://schemas.microsoft.com/office/powerpoint/2010/main" val="317422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76D175-0587-48A9-90FB-BFA237E703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9270289" cy="469589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infinitely often first light is green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ba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ba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⋯,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∅,∅,⋯, ∅,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ba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ba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⋯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there are many traces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that are not traces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What’s a trace that is not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76D175-0587-48A9-90FB-BFA237E703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9270289" cy="4695899"/>
              </a:xfrm>
              <a:blipFill>
                <a:blip r:embed="rId2"/>
                <a:stretch>
                  <a:fillRect l="-657" t="-2857" r="-789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AFA11-AED9-4A2C-B363-E53E574F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982FB-D66B-491E-921A-45063A8F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74471B-DA08-416A-8D7A-0644311C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relation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6FB809-6A19-4578-9138-F6B3F05E8793}"/>
              </a:ext>
            </a:extLst>
          </p:cNvPr>
          <p:cNvGrpSpPr/>
          <p:nvPr/>
        </p:nvGrpSpPr>
        <p:grpSpPr>
          <a:xfrm>
            <a:off x="9534752" y="1033395"/>
            <a:ext cx="2331015" cy="3506866"/>
            <a:chOff x="9645697" y="1293745"/>
            <a:chExt cx="2331015" cy="35068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A8B476-2B5F-4075-B71D-228C6A163EB3}"/>
                </a:ext>
              </a:extLst>
            </p:cNvPr>
            <p:cNvGrpSpPr/>
            <p:nvPr/>
          </p:nvGrpSpPr>
          <p:grpSpPr>
            <a:xfrm>
              <a:off x="9968419" y="1528880"/>
              <a:ext cx="1808637" cy="2955379"/>
              <a:chOff x="9968419" y="1528880"/>
              <a:chExt cx="1808637" cy="29553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4B7CFAC9-CEA5-44E9-A2AD-3B7F014F37EC}"/>
                      </a:ext>
                    </a:extLst>
                  </p:cNvPr>
                  <p:cNvSpPr/>
                  <p:nvPr/>
                </p:nvSpPr>
                <p:spPr>
                  <a:xfrm>
                    <a:off x="10373946" y="2029824"/>
                    <a:ext cx="680729" cy="671441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4B7CFAC9-CEA5-44E9-A2AD-3B7F014F37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946" y="2029824"/>
                    <a:ext cx="680729" cy="67144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 l="-3540"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38077255-63E5-41D1-88AC-1E9562B17AD0}"/>
                      </a:ext>
                    </a:extLst>
                  </p:cNvPr>
                  <p:cNvSpPr/>
                  <p:nvPr/>
                </p:nvSpPr>
                <p:spPr>
                  <a:xfrm>
                    <a:off x="10373945" y="3812818"/>
                    <a:ext cx="680729" cy="671441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38077255-63E5-41D1-88AC-1E9562B17A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945" y="3812818"/>
                    <a:ext cx="680729" cy="67144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Connector: Curved 78">
                <a:extLst>
                  <a:ext uri="{FF2B5EF4-FFF2-40B4-BE49-F238E27FC236}">
                    <a16:creationId xmlns:a16="http://schemas.microsoft.com/office/drawing/2014/main" id="{692DB4F4-87B8-459A-BE28-F43DE884CFA0}"/>
                  </a:ext>
                </a:extLst>
              </p:cNvPr>
              <p:cNvCxnSpPr>
                <a:cxnSpLocks/>
                <a:stCxn id="11" idx="1"/>
                <a:endCxn id="10" idx="3"/>
              </p:cNvCxnSpPr>
              <p:nvPr/>
            </p:nvCxnSpPr>
            <p:spPr>
              <a:xfrm flipV="1">
                <a:off x="10473635" y="2602935"/>
                <a:ext cx="1" cy="1308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" name="Connector: Curved 78">
                <a:extLst>
                  <a:ext uri="{FF2B5EF4-FFF2-40B4-BE49-F238E27FC236}">
                    <a16:creationId xmlns:a16="http://schemas.microsoft.com/office/drawing/2014/main" id="{1B4991BB-EB63-44EA-B218-7B257C9C3773}"/>
                  </a:ext>
                </a:extLst>
              </p:cNvPr>
              <p:cNvCxnSpPr>
                <a:cxnSpLocks/>
                <a:stCxn id="10" idx="5"/>
                <a:endCxn id="11" idx="7"/>
              </p:cNvCxnSpPr>
              <p:nvPr/>
            </p:nvCxnSpPr>
            <p:spPr>
              <a:xfrm flipH="1">
                <a:off x="10954984" y="2602935"/>
                <a:ext cx="1" cy="1308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61EF87B-A9BE-4AE4-A281-9361FCD3E064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533" y="3047178"/>
                    <a:ext cx="382412" cy="36933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61EF87B-A9BE-4AE4-A281-9361FCD3E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1533" y="3047178"/>
                    <a:ext cx="38241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5807360-8CE6-4CB1-BDD3-D327BA431BD9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5222" y="3019358"/>
                    <a:ext cx="460041" cy="42497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5807360-8CE6-4CB1-BDD3-D327BA431B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5222" y="3019358"/>
                    <a:ext cx="460041" cy="4249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DC19CD0-C0F4-4BF7-852C-F9E2F7591046}"/>
                      </a:ext>
                    </a:extLst>
                  </p:cNvPr>
                  <p:cNvSpPr txBox="1"/>
                  <p:nvPr/>
                </p:nvSpPr>
                <p:spPr>
                  <a:xfrm>
                    <a:off x="9968419" y="1528880"/>
                    <a:ext cx="1808637" cy="36933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DC19CD0-C0F4-4BF7-852C-F9E2F75910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8419" y="1528880"/>
                    <a:ext cx="180863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C1D6D2-1B4C-47F5-8D41-A85AC7AF8317}"/>
                </a:ext>
              </a:extLst>
            </p:cNvPr>
            <p:cNvSpPr/>
            <p:nvPr/>
          </p:nvSpPr>
          <p:spPr>
            <a:xfrm>
              <a:off x="9645697" y="1293745"/>
              <a:ext cx="2331015" cy="350686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038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simulation equivalent?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4530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bisimulation equivalent?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41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/≅</m:t>
                    </m:r>
                  </m:oMath>
                </a14:m>
                <a:r>
                  <a:rPr lang="en-US" dirty="0"/>
                  <a:t>  in the same way as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Any LTS is simulation-equivalent to its simulation-quotient system</a:t>
                </a:r>
              </a:p>
              <a:p>
                <a:endParaRPr lang="en-US" dirty="0"/>
              </a:p>
              <a:p>
                <a:r>
                  <a:rPr lang="en-US" dirty="0"/>
                  <a:t>In general LTS is not </a:t>
                </a:r>
                <a:r>
                  <a:rPr lang="en-US" i="1" dirty="0" err="1"/>
                  <a:t>bisimulation</a:t>
                </a:r>
                <a:r>
                  <a:rPr lang="en-US" i="1" dirty="0"/>
                  <a:t>-equivalent </a:t>
                </a:r>
                <a:r>
                  <a:rPr lang="en-US" dirty="0"/>
                  <a:t>to its simulation-quotient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is a finer relation than simulation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implies simulation but the converse is not true in general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BE7DB-F6FA-49D7-8E0A-B25F81C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08101-D1E6-46F7-8AB2-60B6AA0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31DCB9-1BA4-472F-BD52-35970779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Quotient</a:t>
            </a:r>
          </a:p>
        </p:txBody>
      </p:sp>
    </p:spTree>
    <p:extLst>
      <p:ext uri="{BB962C8B-B14F-4D97-AF65-F5344CB8AC3E}">
        <p14:creationId xmlns:p14="http://schemas.microsoft.com/office/powerpoint/2010/main" val="1081581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r>
                  <a:rPr lang="en-US" dirty="0"/>
                  <a:t>Simulation order implies every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“lifted” to a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has the same label</a:t>
                </a:r>
              </a:p>
              <a:p>
                <a:endParaRPr lang="en-US" dirty="0"/>
              </a:p>
              <a:p>
                <a:r>
                  <a:rPr lang="en-US" dirty="0"/>
                  <a:t>This is also true for infinite traces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have terminal states</a:t>
                </a:r>
              </a:p>
              <a:p>
                <a:endParaRPr lang="en-US" dirty="0"/>
              </a:p>
              <a:p>
                <a:r>
                  <a:rPr lang="en-US" dirty="0"/>
                  <a:t>Above result also implies that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79FDA-A733-45E8-B0FC-B66B57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8A2D-CF23-48A6-A4C0-E9A6D66B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2BB13-F2D7-40C4-8045-6B541224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and Finite Trace Inclusion</a:t>
            </a:r>
          </a:p>
        </p:txBody>
      </p:sp>
    </p:spTree>
    <p:extLst>
      <p:ext uri="{BB962C8B-B14F-4D97-AF65-F5344CB8AC3E}">
        <p14:creationId xmlns:p14="http://schemas.microsoft.com/office/powerpoint/2010/main" val="27032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 be a set of “abstract”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abstraction function</a:t>
                </a:r>
                <a:r>
                  <a:rPr lang="en-US" dirty="0"/>
                  <a:t>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Abstraction functions help define </a:t>
                </a:r>
                <a:r>
                  <a:rPr lang="en-US" i="1" dirty="0"/>
                  <a:t>abstract </a:t>
                </a:r>
                <a:r>
                  <a:rPr lang="en-US" dirty="0"/>
                  <a:t>transition relations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induced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defined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920AC-26E9-4B4D-AAC7-F6EFAAEB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2629B-A08B-4D06-8A11-335637CC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0D68C6-65EB-442C-9E82-514FA5B1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</p:spTree>
    <p:extLst>
      <p:ext uri="{BB962C8B-B14F-4D97-AF65-F5344CB8AC3E}">
        <p14:creationId xmlns:p14="http://schemas.microsoft.com/office/powerpoint/2010/main" val="1318220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𝑔𝑟𝑒𝑒𝑛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&lt;1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≤3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𝑦𝑒𝑙𝑙𝑜𝑤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&gt;3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/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Caveat: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blipFill>
                <a:blip r:embed="rId17"/>
                <a:stretch>
                  <a:fillRect l="-3759" t="-11111" b="-19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948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to model “internal steps” that do not affect labels</a:t>
                </a:r>
              </a:p>
              <a:p>
                <a:r>
                  <a:rPr lang="en-US" dirty="0"/>
                  <a:t>Stutter step: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stutter step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stutter-equivalent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if there exists an infinite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natural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57B0A-0BDA-47D2-9E9B-5A74CD9A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3BBE-B19D-45E4-999F-7F9F66E5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7E9A5E-6CD9-47AA-91ED-370090B4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Stuttering Equivalences</a:t>
            </a:r>
          </a:p>
        </p:txBody>
      </p:sp>
    </p:spTree>
    <p:extLst>
      <p:ext uri="{BB962C8B-B14F-4D97-AF65-F5344CB8AC3E}">
        <p14:creationId xmlns:p14="http://schemas.microsoft.com/office/powerpoint/2010/main" val="25078136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2AE280-6D3D-43A4-9A46-F9ACE9CBB60B}"/>
              </a:ext>
            </a:extLst>
          </p:cNvPr>
          <p:cNvCxnSpPr>
            <a:cxnSpLocks/>
          </p:cNvCxnSpPr>
          <p:nvPr/>
        </p:nvCxnSpPr>
        <p:spPr>
          <a:xfrm>
            <a:off x="4124078" y="579290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CC7A18-7AC0-4F82-96A6-0E275B5D190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36905" y="503543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stutter trace 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Basically: stutter equivalence allows you to treat as equivalent sequences of the same labels where the number is different, but pattern is the same</a:t>
                </a:r>
              </a:p>
              <a:p>
                <a:r>
                  <a:rPr lang="en-US" dirty="0"/>
                  <a:t>There is also a notion of stuttering/stutter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transitions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, then there is some path that goes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all states along the path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&amp; v.v.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2B3AB-D133-47C1-A989-410E4BA8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E6EC8-3605-4781-982E-D37145DF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45D56-DFD2-41F0-A464-F1F4E0E2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 equivalent transition systems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C2E29-389D-4036-84A4-1FF317AAC563}"/>
              </a:ext>
            </a:extLst>
          </p:cNvPr>
          <p:cNvSpPr/>
          <p:nvPr/>
        </p:nvSpPr>
        <p:spPr>
          <a:xfrm>
            <a:off x="4136905" y="4958479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A8E4EB-2D30-4205-BE91-DE32DFBE3551}"/>
              </a:ext>
            </a:extLst>
          </p:cNvPr>
          <p:cNvSpPr/>
          <p:nvPr/>
        </p:nvSpPr>
        <p:spPr>
          <a:xfrm>
            <a:off x="4805352" y="4968190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B0B22E-BE28-464E-AE9A-7721CF0167F4}"/>
              </a:ext>
            </a:extLst>
          </p:cNvPr>
          <p:cNvSpPr/>
          <p:nvPr/>
        </p:nvSpPr>
        <p:spPr>
          <a:xfrm>
            <a:off x="4136905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E69978-8A90-4F74-A144-A5148F9DEED6}"/>
              </a:ext>
            </a:extLst>
          </p:cNvPr>
          <p:cNvSpPr/>
          <p:nvPr/>
        </p:nvSpPr>
        <p:spPr>
          <a:xfrm>
            <a:off x="4805352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9174BE-4015-4277-9DA3-19197AB17034}"/>
              </a:ext>
            </a:extLst>
          </p:cNvPr>
          <p:cNvSpPr/>
          <p:nvPr/>
        </p:nvSpPr>
        <p:spPr>
          <a:xfrm>
            <a:off x="5445884" y="5715950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DF8CB0-6780-400E-B706-130B3C1BFEAD}"/>
              </a:ext>
            </a:extLst>
          </p:cNvPr>
          <p:cNvSpPr/>
          <p:nvPr/>
        </p:nvSpPr>
        <p:spPr>
          <a:xfrm>
            <a:off x="6233536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/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/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/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/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/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/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929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70C0E-81A5-421D-BBFF-520A3FF06F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LTS that has a state from which no progress is possible</a:t>
                </a:r>
              </a:p>
              <a:p>
                <a:r>
                  <a:rPr lang="en-US" dirty="0"/>
                  <a:t>For LTS corresponding to a sequential program (no concurrency), it is easy to check if the disjunction (OR) over all out-going guards from a given state is </a:t>
                </a:r>
                <a:r>
                  <a:rPr lang="en-US" i="1" dirty="0"/>
                  <a:t>true</a:t>
                </a:r>
                <a:r>
                  <a:rPr lang="en-US" dirty="0"/>
                  <a:t>: this means at least one edge is always enabled</a:t>
                </a:r>
              </a:p>
              <a:p>
                <a:r>
                  <a:rPr lang="en-US" dirty="0"/>
                  <a:t>Concurrent composition can lead to states in which no out-going edge is enabled </a:t>
                </a:r>
              </a:p>
              <a:p>
                <a:r>
                  <a:rPr lang="en-US" dirty="0"/>
                  <a:t>This is known as a deadlock</a:t>
                </a:r>
              </a:p>
              <a:p>
                <a:r>
                  <a:rPr lang="en-US" dirty="0"/>
                  <a:t>4 Necessary and sufficient conditions for deadlock to happen</a:t>
                </a:r>
                <a:r>
                  <a:rPr lang="en-US" baseline="30000" dirty="0"/>
                  <a:t>1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800" dirty="0"/>
                  <a:t>Mutual exclusion : only one program/process can hold a resource at a time</a:t>
                </a:r>
              </a:p>
              <a:p>
                <a:pPr lvl="1"/>
                <a:r>
                  <a:rPr lang="en-US" sz="1800" dirty="0"/>
                  <a:t>Hold and wait: process holding resource is waiting to acquire resources held by other processes</a:t>
                </a:r>
              </a:p>
              <a:p>
                <a:pPr lvl="1"/>
                <a:r>
                  <a:rPr lang="en-US" sz="1800" dirty="0"/>
                  <a:t>No preemption: when a process holds a resource, it cannot be made to give up the resource by another process</a:t>
                </a:r>
              </a:p>
              <a:p>
                <a:pPr lvl="1"/>
                <a:r>
                  <a:rPr lang="en-US" sz="1800" dirty="0"/>
                  <a:t>Circular wait: there exists some set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 dirty="0">
                    <a:solidFill>
                      <a:prstClr val="black"/>
                    </a:solidFill>
                  </a:rPr>
                  <a:t> </a:t>
                </a:r>
                <a:r>
                  <a:rPr lang="en-US" sz="1800" dirty="0" err="1">
                    <a:solidFill>
                      <a:prstClr val="black"/>
                    </a:solidFill>
                  </a:rPr>
                  <a:t>s.t.</a:t>
                </a:r>
                <a:r>
                  <a:rPr lang="en-US" sz="1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dirty="0"/>
                  <a:t> waits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waits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70C0E-81A5-421D-BBFF-520A3FF06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50860-C569-4DB8-BADA-E6D434237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E545D-B939-4691-A1FB-F83927A8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7FD80B-9F73-45C7-9979-8F4FD723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34975-BA63-4CF0-8670-C81B526C41F6}"/>
              </a:ext>
            </a:extLst>
          </p:cNvPr>
          <p:cNvSpPr txBox="1"/>
          <p:nvPr/>
        </p:nvSpPr>
        <p:spPr>
          <a:xfrm>
            <a:off x="573741" y="5684040"/>
            <a:ext cx="6995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https://people.cs.umass.edu/~mcorner/courses/691J/papers/TS/coffman_deadlocks/coffman_deadlocks.pdf</a:t>
            </a:r>
          </a:p>
        </p:txBody>
      </p:sp>
    </p:spTree>
    <p:extLst>
      <p:ext uri="{BB962C8B-B14F-4D97-AF65-F5344CB8AC3E}">
        <p14:creationId xmlns:p14="http://schemas.microsoft.com/office/powerpoint/2010/main" val="40070934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5AE84-72C9-4B1C-AAB3-D35A3945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B4828-18D9-445D-B287-57E88E3D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1F43E2-7F0A-4CD8-B305-8DEFCCD1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deadlock example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4429D-73E5-484A-9230-56B82DECE21D}"/>
              </a:ext>
            </a:extLst>
          </p:cNvPr>
          <p:cNvCxnSpPr/>
          <p:nvPr/>
        </p:nvCxnSpPr>
        <p:spPr>
          <a:xfrm>
            <a:off x="2593788" y="1237129"/>
            <a:ext cx="0" cy="120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568B51-DB6E-4AAD-BC18-62808C6AE911}"/>
              </a:ext>
            </a:extLst>
          </p:cNvPr>
          <p:cNvCxnSpPr/>
          <p:nvPr/>
        </p:nvCxnSpPr>
        <p:spPr>
          <a:xfrm>
            <a:off x="3218329" y="1237129"/>
            <a:ext cx="0" cy="120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2AEA9D-6690-4440-8FCF-9B3433FDBB12}"/>
              </a:ext>
            </a:extLst>
          </p:cNvPr>
          <p:cNvGrpSpPr/>
          <p:nvPr/>
        </p:nvGrpSpPr>
        <p:grpSpPr>
          <a:xfrm>
            <a:off x="2593788" y="3068909"/>
            <a:ext cx="624541" cy="1207247"/>
            <a:chOff x="2593788" y="2961341"/>
            <a:chExt cx="624541" cy="12072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D136E2A-2531-4A30-8CC0-AA37B63721AE}"/>
                </a:ext>
              </a:extLst>
            </p:cNvPr>
            <p:cNvCxnSpPr/>
            <p:nvPr/>
          </p:nvCxnSpPr>
          <p:spPr>
            <a:xfrm>
              <a:off x="2593788" y="29613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CD17DE-62C1-4B5B-BDFB-34F76E45A74A}"/>
                </a:ext>
              </a:extLst>
            </p:cNvPr>
            <p:cNvCxnSpPr/>
            <p:nvPr/>
          </p:nvCxnSpPr>
          <p:spPr>
            <a:xfrm>
              <a:off x="3218329" y="29613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40419E-69F6-40C8-917D-BB4A449BD451}"/>
              </a:ext>
            </a:extLst>
          </p:cNvPr>
          <p:cNvGrpSpPr/>
          <p:nvPr/>
        </p:nvGrpSpPr>
        <p:grpSpPr>
          <a:xfrm rot="16200000">
            <a:off x="3503706" y="2151530"/>
            <a:ext cx="624541" cy="1207247"/>
            <a:chOff x="2746188" y="3113741"/>
            <a:chExt cx="624541" cy="120724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E5574F-7296-47DD-877E-78AC3D8FE8DB}"/>
                </a:ext>
              </a:extLst>
            </p:cNvPr>
            <p:cNvCxnSpPr/>
            <p:nvPr/>
          </p:nvCxnSpPr>
          <p:spPr>
            <a:xfrm>
              <a:off x="2746188" y="31137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205FC-1C02-4A31-AB59-B5271CBF969F}"/>
                </a:ext>
              </a:extLst>
            </p:cNvPr>
            <p:cNvCxnSpPr/>
            <p:nvPr/>
          </p:nvCxnSpPr>
          <p:spPr>
            <a:xfrm>
              <a:off x="3370729" y="31137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502AC0-C54E-447D-887F-1BE7B7200528}"/>
              </a:ext>
            </a:extLst>
          </p:cNvPr>
          <p:cNvGrpSpPr/>
          <p:nvPr/>
        </p:nvGrpSpPr>
        <p:grpSpPr>
          <a:xfrm rot="16200000">
            <a:off x="1674907" y="2151529"/>
            <a:ext cx="624541" cy="1207247"/>
            <a:chOff x="2746188" y="3113741"/>
            <a:chExt cx="624541" cy="120724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C373DC2-4A5E-4BF0-9DBC-7EA9595A1DBF}"/>
                </a:ext>
              </a:extLst>
            </p:cNvPr>
            <p:cNvCxnSpPr/>
            <p:nvPr/>
          </p:nvCxnSpPr>
          <p:spPr>
            <a:xfrm>
              <a:off x="2746188" y="31137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68E7CF-95F2-4D6A-B713-768E39C2BE38}"/>
                </a:ext>
              </a:extLst>
            </p:cNvPr>
            <p:cNvCxnSpPr/>
            <p:nvPr/>
          </p:nvCxnSpPr>
          <p:spPr>
            <a:xfrm>
              <a:off x="3370729" y="3113741"/>
              <a:ext cx="0" cy="12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BF2B3D-B4DA-4679-B3B9-68128CC1ADAF}"/>
              </a:ext>
            </a:extLst>
          </p:cNvPr>
          <p:cNvGrpSpPr/>
          <p:nvPr/>
        </p:nvGrpSpPr>
        <p:grpSpPr>
          <a:xfrm rot="10800000">
            <a:off x="2619930" y="3126194"/>
            <a:ext cx="251012" cy="525930"/>
            <a:chOff x="4577977" y="1374588"/>
            <a:chExt cx="251012" cy="5259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892810E-CFCA-4351-A703-CDFE8E44081F}"/>
                </a:ext>
              </a:extLst>
            </p:cNvPr>
            <p:cNvSpPr/>
            <p:nvPr/>
          </p:nvSpPr>
          <p:spPr>
            <a:xfrm>
              <a:off x="4631765" y="1452282"/>
              <a:ext cx="155388" cy="1673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558153-7F28-4EB8-9E71-37137E154E9A}"/>
                </a:ext>
              </a:extLst>
            </p:cNvPr>
            <p:cNvSpPr/>
            <p:nvPr/>
          </p:nvSpPr>
          <p:spPr>
            <a:xfrm>
              <a:off x="4628777" y="1673410"/>
              <a:ext cx="155388" cy="167342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60DEEC-B085-4320-B9EE-E6E8391C26D4}"/>
                </a:ext>
              </a:extLst>
            </p:cNvPr>
            <p:cNvSpPr/>
            <p:nvPr/>
          </p:nvSpPr>
          <p:spPr>
            <a:xfrm>
              <a:off x="4577977" y="1374588"/>
              <a:ext cx="251012" cy="5259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29CBEC-B168-42D4-9F27-90F7191E2A50}"/>
              </a:ext>
            </a:extLst>
          </p:cNvPr>
          <p:cNvGrpSpPr/>
          <p:nvPr/>
        </p:nvGrpSpPr>
        <p:grpSpPr>
          <a:xfrm rot="16200000">
            <a:off x="2177979" y="2332317"/>
            <a:ext cx="251012" cy="525930"/>
            <a:chOff x="4577976" y="1374588"/>
            <a:chExt cx="251012" cy="52593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145BD8-FFCD-42F7-B8F4-19E0C5EE83A4}"/>
                </a:ext>
              </a:extLst>
            </p:cNvPr>
            <p:cNvSpPr/>
            <p:nvPr/>
          </p:nvSpPr>
          <p:spPr>
            <a:xfrm>
              <a:off x="4631765" y="1452282"/>
              <a:ext cx="155388" cy="1673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18D2E4-8FA3-4726-8782-6274E4701D49}"/>
                </a:ext>
              </a:extLst>
            </p:cNvPr>
            <p:cNvSpPr/>
            <p:nvPr/>
          </p:nvSpPr>
          <p:spPr>
            <a:xfrm>
              <a:off x="4628777" y="1673410"/>
              <a:ext cx="155388" cy="167342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D17E2C-C9EE-4C1B-9CA3-633024C4CC6E}"/>
                </a:ext>
              </a:extLst>
            </p:cNvPr>
            <p:cNvSpPr/>
            <p:nvPr/>
          </p:nvSpPr>
          <p:spPr>
            <a:xfrm>
              <a:off x="4577976" y="1374588"/>
              <a:ext cx="251012" cy="5259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565AC3-1CA4-47FB-B4D6-5A33089705C3}"/>
              </a:ext>
            </a:extLst>
          </p:cNvPr>
          <p:cNvCxnSpPr/>
          <p:nvPr/>
        </p:nvCxnSpPr>
        <p:spPr>
          <a:xfrm rot="16200000">
            <a:off x="1987179" y="2158997"/>
            <a:ext cx="0" cy="12072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EC8020-A968-489D-9335-167F4DD0CA12}"/>
              </a:ext>
            </a:extLst>
          </p:cNvPr>
          <p:cNvCxnSpPr/>
          <p:nvPr/>
        </p:nvCxnSpPr>
        <p:spPr>
          <a:xfrm rot="16200000">
            <a:off x="3815977" y="2158996"/>
            <a:ext cx="0" cy="12072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9AC914-E91C-4661-92C9-2469B60D50AB}"/>
              </a:ext>
            </a:extLst>
          </p:cNvPr>
          <p:cNvCxnSpPr>
            <a:cxnSpLocks/>
          </p:cNvCxnSpPr>
          <p:nvPr/>
        </p:nvCxnSpPr>
        <p:spPr>
          <a:xfrm flipV="1">
            <a:off x="2906566" y="1271902"/>
            <a:ext cx="3" cy="11291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27A2F7-CD37-41B8-9D55-001820D9C845}"/>
              </a:ext>
            </a:extLst>
          </p:cNvPr>
          <p:cNvCxnSpPr>
            <a:cxnSpLocks/>
          </p:cNvCxnSpPr>
          <p:nvPr/>
        </p:nvCxnSpPr>
        <p:spPr>
          <a:xfrm flipV="1">
            <a:off x="2903066" y="3147021"/>
            <a:ext cx="3" cy="11291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491EBB-2C3E-4545-940F-4E0EB3793035}"/>
              </a:ext>
            </a:extLst>
          </p:cNvPr>
          <p:cNvCxnSpPr/>
          <p:nvPr/>
        </p:nvCxnSpPr>
        <p:spPr>
          <a:xfrm flipH="1">
            <a:off x="3212353" y="2592162"/>
            <a:ext cx="748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263798-2480-4081-BC2D-BD72B06E8E6E}"/>
              </a:ext>
            </a:extLst>
          </p:cNvPr>
          <p:cNvCxnSpPr>
            <a:cxnSpLocks/>
          </p:cNvCxnSpPr>
          <p:nvPr/>
        </p:nvCxnSpPr>
        <p:spPr>
          <a:xfrm>
            <a:off x="2739459" y="1705841"/>
            <a:ext cx="0" cy="68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05A3CB1-B59C-49BA-ABE5-5801BA1E1112}"/>
              </a:ext>
            </a:extLst>
          </p:cNvPr>
          <p:cNvGrpSpPr/>
          <p:nvPr/>
        </p:nvGrpSpPr>
        <p:grpSpPr>
          <a:xfrm>
            <a:off x="7269481" y="706433"/>
            <a:ext cx="2129246" cy="1763342"/>
            <a:chOff x="7269481" y="706433"/>
            <a:chExt cx="2129246" cy="1763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15C2930-DDA5-4F71-8007-074A22981DCC}"/>
                    </a:ext>
                  </a:extLst>
                </p:cNvPr>
                <p:cNvSpPr/>
                <p:nvPr/>
              </p:nvSpPr>
              <p:spPr>
                <a:xfrm>
                  <a:off x="7269481" y="1282605"/>
                  <a:ext cx="568234" cy="5835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15C2930-DDA5-4F71-8007-074A22981D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9481" y="1282605"/>
                  <a:ext cx="568234" cy="583532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4A2F0F3-5CF2-48B4-8D9F-2BA83C123CD7}"/>
                    </a:ext>
                  </a:extLst>
                </p:cNvPr>
                <p:cNvSpPr/>
                <p:nvPr/>
              </p:nvSpPr>
              <p:spPr>
                <a:xfrm>
                  <a:off x="8830493" y="1282605"/>
                  <a:ext cx="568234" cy="5835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4A2F0F3-5CF2-48B4-8D9F-2BA83C123C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93" y="1282605"/>
                  <a:ext cx="568234" cy="58353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nector: Curved 60">
              <a:extLst>
                <a:ext uri="{FF2B5EF4-FFF2-40B4-BE49-F238E27FC236}">
                  <a16:creationId xmlns:a16="http://schemas.microsoft.com/office/drawing/2014/main" id="{E2E60DDA-2788-4B8C-B85B-6B82C5F86841}"/>
                </a:ext>
              </a:extLst>
            </p:cNvPr>
            <p:cNvCxnSpPr>
              <a:stCxn id="37" idx="7"/>
              <a:endCxn id="38" idx="1"/>
            </p:cNvCxnSpPr>
            <p:nvPr/>
          </p:nvCxnSpPr>
          <p:spPr>
            <a:xfrm rot="5400000" flipH="1" flipV="1">
              <a:off x="8334104" y="788456"/>
              <a:ext cx="12700" cy="1159210"/>
            </a:xfrm>
            <a:prstGeom prst="curvedConnector3">
              <a:avLst>
                <a:gd name="adj1" fmla="val 247288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Curved 61">
              <a:extLst>
                <a:ext uri="{FF2B5EF4-FFF2-40B4-BE49-F238E27FC236}">
                  <a16:creationId xmlns:a16="http://schemas.microsoft.com/office/drawing/2014/main" id="{522E437A-DE1D-4FD8-92CD-7B72492D931B}"/>
                </a:ext>
              </a:extLst>
            </p:cNvPr>
            <p:cNvCxnSpPr>
              <a:cxnSpLocks/>
              <a:stCxn id="38" idx="3"/>
              <a:endCxn id="37" idx="5"/>
            </p:cNvCxnSpPr>
            <p:nvPr/>
          </p:nvCxnSpPr>
          <p:spPr>
            <a:xfrm rot="5400000">
              <a:off x="8334104" y="1201076"/>
              <a:ext cx="12700" cy="1159210"/>
            </a:xfrm>
            <a:prstGeom prst="curvedConnector3">
              <a:avLst>
                <a:gd name="adj1" fmla="val 247288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9AFE787-E8B3-4D05-AEA9-53E8A0142F67}"/>
                    </a:ext>
                  </a:extLst>
                </p:cNvPr>
                <p:cNvSpPr txBox="1"/>
                <p:nvPr/>
              </p:nvSpPr>
              <p:spPr>
                <a:xfrm>
                  <a:off x="8149248" y="706433"/>
                  <a:ext cx="382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9AFE787-E8B3-4D05-AEA9-53E8A0142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248" y="706433"/>
                  <a:ext cx="38241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3024960-689A-4C08-9670-6261C7BDFFC7}"/>
                    </a:ext>
                  </a:extLst>
                </p:cNvPr>
                <p:cNvSpPr txBox="1"/>
                <p:nvPr/>
              </p:nvSpPr>
              <p:spPr>
                <a:xfrm>
                  <a:off x="8149248" y="2100443"/>
                  <a:ext cx="3840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3024960-689A-4C08-9670-6261C7BDF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248" y="2100443"/>
                  <a:ext cx="38401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3117FDC-E7BB-4F3D-AEE3-E424211CF494}"/>
              </a:ext>
            </a:extLst>
          </p:cNvPr>
          <p:cNvGrpSpPr/>
          <p:nvPr/>
        </p:nvGrpSpPr>
        <p:grpSpPr>
          <a:xfrm>
            <a:off x="7269481" y="3064526"/>
            <a:ext cx="2129246" cy="1763342"/>
            <a:chOff x="7269481" y="706433"/>
            <a:chExt cx="2129246" cy="1763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90B9A08-28AB-4A82-A732-C84EDC84AACE}"/>
                    </a:ext>
                  </a:extLst>
                </p:cNvPr>
                <p:cNvSpPr/>
                <p:nvPr/>
              </p:nvSpPr>
              <p:spPr>
                <a:xfrm>
                  <a:off x="7269481" y="1282605"/>
                  <a:ext cx="568234" cy="58353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90B9A08-28AB-4A82-A732-C84EDC84A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9481" y="1282605"/>
                  <a:ext cx="568234" cy="5835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CDE9F329-AC38-48CA-8591-9350BE76940E}"/>
                    </a:ext>
                  </a:extLst>
                </p:cNvPr>
                <p:cNvSpPr/>
                <p:nvPr/>
              </p:nvSpPr>
              <p:spPr>
                <a:xfrm>
                  <a:off x="8830493" y="1282605"/>
                  <a:ext cx="568234" cy="5835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CDE9F329-AC38-48CA-8591-9350BE769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93" y="1282605"/>
                  <a:ext cx="568234" cy="58353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Connector: Curved 72">
              <a:extLst>
                <a:ext uri="{FF2B5EF4-FFF2-40B4-BE49-F238E27FC236}">
                  <a16:creationId xmlns:a16="http://schemas.microsoft.com/office/drawing/2014/main" id="{65706074-C84F-4F24-9F3E-439D7850B0C0}"/>
                </a:ext>
              </a:extLst>
            </p:cNvPr>
            <p:cNvCxnSpPr>
              <a:stCxn id="71" idx="7"/>
              <a:endCxn id="72" idx="1"/>
            </p:cNvCxnSpPr>
            <p:nvPr/>
          </p:nvCxnSpPr>
          <p:spPr>
            <a:xfrm rot="5400000" flipH="1" flipV="1">
              <a:off x="8334104" y="788456"/>
              <a:ext cx="12700" cy="1159210"/>
            </a:xfrm>
            <a:prstGeom prst="curvedConnector3">
              <a:avLst>
                <a:gd name="adj1" fmla="val 247288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3F15D27C-AA26-4C1C-A2FA-D5E80E2B6111}"/>
                </a:ext>
              </a:extLst>
            </p:cNvPr>
            <p:cNvCxnSpPr>
              <a:cxnSpLocks/>
              <a:stCxn id="72" idx="3"/>
              <a:endCxn id="71" idx="5"/>
            </p:cNvCxnSpPr>
            <p:nvPr/>
          </p:nvCxnSpPr>
          <p:spPr>
            <a:xfrm rot="5400000">
              <a:off x="8334104" y="1201076"/>
              <a:ext cx="12700" cy="1159210"/>
            </a:xfrm>
            <a:prstGeom prst="curvedConnector3">
              <a:avLst>
                <a:gd name="adj1" fmla="val 247288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DC32BDD-9FC9-4844-93A6-3229FB7D5B2F}"/>
                    </a:ext>
                  </a:extLst>
                </p:cNvPr>
                <p:cNvSpPr txBox="1"/>
                <p:nvPr/>
              </p:nvSpPr>
              <p:spPr>
                <a:xfrm>
                  <a:off x="8149248" y="706433"/>
                  <a:ext cx="3840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DC32BDD-9FC9-4844-93A6-3229FB7D5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248" y="706433"/>
                  <a:ext cx="38401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5B4D4BD-F889-4886-92DE-E37C27664FD8}"/>
                    </a:ext>
                  </a:extLst>
                </p:cNvPr>
                <p:cNvSpPr txBox="1"/>
                <p:nvPr/>
              </p:nvSpPr>
              <p:spPr>
                <a:xfrm>
                  <a:off x="8149248" y="2100443"/>
                  <a:ext cx="382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5B4D4BD-F889-4886-92DE-E37C27664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248" y="2100443"/>
                  <a:ext cx="38241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FA7065C-DD84-4B9B-9397-BA8E74680CB6}"/>
                  </a:ext>
                </a:extLst>
              </p:cNvPr>
              <p:cNvSpPr txBox="1"/>
              <p:nvPr/>
            </p:nvSpPr>
            <p:spPr>
              <a:xfrm>
                <a:off x="6224451" y="1456509"/>
                <a:ext cx="71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FA7065C-DD84-4B9B-9397-BA8E74680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51" y="1456509"/>
                <a:ext cx="7176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7D726B0-582C-4A4D-A315-B8FF9E2958FA}"/>
                  </a:ext>
                </a:extLst>
              </p:cNvPr>
              <p:cNvSpPr txBox="1"/>
              <p:nvPr/>
            </p:nvSpPr>
            <p:spPr>
              <a:xfrm>
                <a:off x="6286124" y="3788209"/>
                <a:ext cx="71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7D726B0-582C-4A4D-A315-B8FF9E295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124" y="3788209"/>
                <a:ext cx="7176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77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30749</TotalTime>
  <Words>8880</Words>
  <Application>Microsoft Office PowerPoint</Application>
  <PresentationFormat>Widescreen</PresentationFormat>
  <Paragraphs>1395</Paragraphs>
  <Slides>105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Calibri Light</vt:lpstr>
      <vt:lpstr>Cambria</vt:lpstr>
      <vt:lpstr>Cambria Math</vt:lpstr>
      <vt:lpstr>Wingdings</vt:lpstr>
      <vt:lpstr>Wingdings 3</vt:lpstr>
      <vt:lpstr>Office Theme</vt:lpstr>
      <vt:lpstr>Automata Theory, Logic, and Formal Verification  Properties of LT</vt:lpstr>
      <vt:lpstr>Outline</vt:lpstr>
      <vt:lpstr>LTS formal definition</vt:lpstr>
      <vt:lpstr>Recap</vt:lpstr>
      <vt:lpstr>Linear-time properties</vt:lpstr>
      <vt:lpstr>LT property</vt:lpstr>
      <vt:lpstr>Satisfaction relation for LT properties</vt:lpstr>
      <vt:lpstr>Examples of satisfaction</vt:lpstr>
      <vt:lpstr>Satisfaction relation example</vt:lpstr>
      <vt:lpstr>Traffic lights are never green at the same time</vt:lpstr>
      <vt:lpstr>Note about properties: state-based vs. action-based</vt:lpstr>
      <vt:lpstr>Mutual exclusion property</vt:lpstr>
      <vt:lpstr>Starvation freedom</vt:lpstr>
      <vt:lpstr>Trace equivalence and LT properties</vt:lpstr>
      <vt:lpstr>Proof </vt:lpstr>
      <vt:lpstr>Proof </vt:lpstr>
      <vt:lpstr>Trace equivalence and LT properties</vt:lpstr>
      <vt:lpstr>Invariants</vt:lpstr>
      <vt:lpstr>Slight aside to propositional logic: syntax</vt:lpstr>
      <vt:lpstr>Propositional logic: semantics</vt:lpstr>
      <vt:lpstr>Invariant for traffic lights</vt:lpstr>
      <vt:lpstr>Invariant for Dining Philosophers</vt:lpstr>
      <vt:lpstr>Naïve invariant checking using forward search (DFS)</vt:lpstr>
      <vt:lpstr>Forward invariant checking with DFS</vt:lpstr>
      <vt:lpstr>Time complexity for Invariant checking</vt:lpstr>
      <vt:lpstr>Safety properties</vt:lpstr>
      <vt:lpstr>Safety properties, Bad prefixes</vt:lpstr>
      <vt:lpstr>Invariants are safety properties</vt:lpstr>
      <vt:lpstr>Satisfaction relation for safety properties</vt:lpstr>
      <vt:lpstr>Prefix and Closure</vt:lpstr>
      <vt:lpstr>Closure properties</vt:lpstr>
      <vt:lpstr>Trace Equivalence and Safety </vt:lpstr>
      <vt:lpstr>Liveness properties</vt:lpstr>
      <vt:lpstr>Liveness property: definition</vt:lpstr>
      <vt:lpstr>Examples of liveness properties</vt:lpstr>
      <vt:lpstr>Safety vs. Liveness</vt:lpstr>
      <vt:lpstr>Taxonomy of properties</vt:lpstr>
      <vt:lpstr>Topological characterization of safety/liveness</vt:lpstr>
      <vt:lpstr>Fairness</vt:lpstr>
      <vt:lpstr>Formalizing fairness</vt:lpstr>
      <vt:lpstr>Why do we need fairness?</vt:lpstr>
      <vt:lpstr>Equivalence Relation &amp; Equivalence Classes</vt:lpstr>
      <vt:lpstr>Equivalence &amp; Quotient examples</vt:lpstr>
      <vt:lpstr>Paths and Traces in an LTS                    </vt:lpstr>
      <vt:lpstr>Trace Inclusion and Equivalence</vt:lpstr>
      <vt:lpstr>Bisimulation Relation</vt:lpstr>
      <vt:lpstr>Bisimulation equivalence</vt:lpstr>
      <vt:lpstr>Bisimulation example </vt:lpstr>
      <vt:lpstr>Bisimulation is an equivalence relation </vt:lpstr>
      <vt:lpstr>Bisimulation is an equivalence relation </vt:lpstr>
      <vt:lpstr>Bisimulation is an equivalence relation</vt:lpstr>
      <vt:lpstr>Bisimulation over paths</vt:lpstr>
      <vt:lpstr>Bisimulation and Trace Equivalence</vt:lpstr>
      <vt:lpstr>Bisimulation and Trace Equivalence</vt:lpstr>
      <vt:lpstr>Bisimulation relation of an LTS with itself</vt:lpstr>
      <vt:lpstr>Coarsest bisimulation</vt:lpstr>
      <vt:lpstr>Bisimulation Quotient</vt:lpstr>
      <vt:lpstr>Example of bisimulation quotient</vt:lpstr>
      <vt:lpstr>Bisimulation quotients : abstraction mechanism</vt:lpstr>
      <vt:lpstr>Lamport’s Bakery Algorithm</vt:lpstr>
      <vt:lpstr>Lamport’s Bakery Algorithm</vt:lpstr>
      <vt:lpstr>Bisimulation Quotient of LTS for Bakery Algorithm</vt:lpstr>
      <vt:lpstr>Computing bisimulation quotients for finite LTS</vt:lpstr>
      <vt:lpstr>Notation</vt:lpstr>
      <vt:lpstr>Partitions induce equivalences &amp; vice versa</vt:lpstr>
      <vt:lpstr>Partition refinement algorithm: Rough sketch</vt:lpstr>
      <vt:lpstr>Partition Refinement notes</vt:lpstr>
      <vt:lpstr>Computing initial partition</vt:lpstr>
      <vt:lpstr>Running example: computing initial partition</vt:lpstr>
      <vt:lpstr>Refining partitions</vt:lpstr>
      <vt:lpstr>Refining partitions</vt:lpstr>
      <vt:lpstr>Running example: refine operator</vt:lpstr>
      <vt:lpstr>Splitters and Stability</vt:lpstr>
      <vt:lpstr>Partition Refinement Algorithm</vt:lpstr>
      <vt:lpstr>Partition refinement result</vt:lpstr>
      <vt:lpstr>Partition refinement: how to choose superblocks as splitter?</vt:lpstr>
      <vt:lpstr>Equivalence Checking of Transition Systems</vt:lpstr>
      <vt:lpstr>How about checking trace equivalence?</vt:lpstr>
      <vt:lpstr>Complexity classes and their relationships</vt:lpstr>
      <vt:lpstr>Representative problems in each class</vt:lpstr>
      <vt:lpstr>Trace Equivalence is in PSPACE</vt:lpstr>
      <vt:lpstr>Showing PSPACE-hardness</vt:lpstr>
      <vt:lpstr>Simulation Relations</vt:lpstr>
      <vt:lpstr>Simulation order : formal definition</vt:lpstr>
      <vt:lpstr>Simulation Order</vt:lpstr>
      <vt:lpstr>Simulation order vs. bisimulation</vt:lpstr>
      <vt:lpstr>Simulation: yes, Bisimulation: no</vt:lpstr>
      <vt:lpstr>≼: a preorder</vt:lpstr>
      <vt:lpstr>Simulation equivalence</vt:lpstr>
      <vt:lpstr>Are these simulation equivalent?</vt:lpstr>
      <vt:lpstr>Are these bisimulation equivalent?</vt:lpstr>
      <vt:lpstr>Simulation Quotient</vt:lpstr>
      <vt:lpstr>Simulation and Finite Trace Inclusion</vt:lpstr>
      <vt:lpstr>Abstraction Function</vt:lpstr>
      <vt:lpstr>Abstraction function</vt:lpstr>
      <vt:lpstr>Stuttering Equivalences</vt:lpstr>
      <vt:lpstr>Stutter equivalent transition systems</vt:lpstr>
      <vt:lpstr>Deadlocks</vt:lpstr>
      <vt:lpstr>Simple deadlock example</vt:lpstr>
      <vt:lpstr>Simple deadlock example</vt:lpstr>
      <vt:lpstr>Dining Philosophers</vt:lpstr>
      <vt:lpstr>Dining Philosophers</vt:lpstr>
      <vt:lpstr>Dining Philosophers</vt:lpstr>
      <vt:lpstr>Composed LTS</vt:lpstr>
      <vt:lpstr>Dining Philosophers Deadlock-Freedom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131</cp:revision>
  <dcterms:created xsi:type="dcterms:W3CDTF">2018-01-04T23:14:16Z</dcterms:created>
  <dcterms:modified xsi:type="dcterms:W3CDTF">2026-01-12T23:08:01Z</dcterms:modified>
</cp:coreProperties>
</file>